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56" r:id="rId5"/>
    <p:sldId id="259" r:id="rId6"/>
    <p:sldId id="288" r:id="rId7"/>
    <p:sldId id="298" r:id="rId8"/>
    <p:sldId id="261" r:id="rId9"/>
    <p:sldId id="286" r:id="rId10"/>
    <p:sldId id="287" r:id="rId11"/>
    <p:sldId id="289" r:id="rId12"/>
    <p:sldId id="295" r:id="rId13"/>
    <p:sldId id="297" r:id="rId14"/>
    <p:sldId id="291" r:id="rId15"/>
    <p:sldId id="304" r:id="rId16"/>
    <p:sldId id="299" r:id="rId17"/>
    <p:sldId id="300" r:id="rId18"/>
    <p:sldId id="301" r:id="rId19"/>
    <p:sldId id="302" r:id="rId20"/>
    <p:sldId id="303" r:id="rId21"/>
    <p:sldId id="277" r:id="rId2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D4A840-A657-42BD-865B-FF60FC4555EC}">
          <p14:sldIdLst>
            <p14:sldId id="256"/>
            <p14:sldId id="259"/>
            <p14:sldId id="288"/>
            <p14:sldId id="298"/>
            <p14:sldId id="261"/>
            <p14:sldId id="286"/>
            <p14:sldId id="287"/>
          </p14:sldIdLst>
        </p14:section>
        <p14:section name="n" id="{FD0959D8-8252-4C9E-9239-F9E515F1FAF6}">
          <p14:sldIdLst>
            <p14:sldId id="289"/>
            <p14:sldId id="295"/>
            <p14:sldId id="297"/>
            <p14:sldId id="291"/>
            <p14:sldId id="304"/>
            <p14:sldId id="299"/>
            <p14:sldId id="300"/>
            <p14:sldId id="301"/>
            <p14:sldId id="302"/>
            <p14:sldId id="303"/>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60"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Ventes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FE9-4D12-9940-89A78BCFD46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0FE9-4D12-9940-89A78BCFD46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0FE9-4D12-9940-89A78BCFD46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0FE9-4D12-9940-89A78BCFD46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Feuil1!$A$2:$A$5</c:f>
              <c:strCache>
                <c:ptCount val="4"/>
                <c:pt idx="2">
                  <c:v>BOXING</c:v>
                </c:pt>
                <c:pt idx="3">
                  <c:v>MATERIELS</c:v>
                </c:pt>
              </c:strCache>
            </c:strRef>
          </c:cat>
          <c:val>
            <c:numRef>
              <c:f>Feuil1!$B$2:$B$5</c:f>
              <c:numCache>
                <c:formatCode>General</c:formatCode>
                <c:ptCount val="4"/>
                <c:pt idx="2">
                  <c:v>600</c:v>
                </c:pt>
                <c:pt idx="3">
                  <c:v>2000</c:v>
                </c:pt>
              </c:numCache>
            </c:numRef>
          </c:val>
          <c:extLst>
            <c:ext xmlns:c16="http://schemas.microsoft.com/office/drawing/2014/chart" uri="{C3380CC4-5D6E-409C-BE32-E72D297353CC}">
              <c16:uniqueId val="{00000000-A4B1-4DC9-ACA4-34CF877F5BC9}"/>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B652A88-194D-49C3-8E35-A2FBD2F89880}" type="datetime1">
              <a:rPr lang="fr-FR" smtClean="0"/>
              <a:t>15/01/2021</a:t>
            </a:fld>
            <a:endParaRPr lang="fr-FR" dirty="0"/>
          </a:p>
        </p:txBody>
      </p:sp>
      <p:sp>
        <p:nvSpPr>
          <p:cNvPr id="4" name="Espace réservé du pied de page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432166-D667-4383-B839-F1433620BE4D}" type="slidenum">
              <a:rPr lang="fr-FR" smtClean="0"/>
              <a:t>‹#›</a:t>
            </a:fld>
            <a:endParaRPr lang="fr-FR"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D2FE5-2C3B-49C1-AD90-9650B161B8A6}" type="datetime1">
              <a:rPr lang="fr-FR" smtClean="0"/>
              <a:pPr/>
              <a:t>15/01/2021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34B48B0-85B2-40C4-A05A-571C99C8AB57}" type="slidenum">
              <a:rPr lang="fr-FR" noProof="0" smtClean="0"/>
              <a:t>‹#›</a:t>
            </a:fld>
            <a:endParaRPr lang="fr-FR"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1</a:t>
            </a:fld>
            <a:endParaRPr lang="fr-FR" dirty="0"/>
          </a:p>
        </p:txBody>
      </p:sp>
    </p:spTree>
    <p:extLst>
      <p:ext uri="{BB962C8B-B14F-4D97-AF65-F5344CB8AC3E}">
        <p14:creationId xmlns:p14="http://schemas.microsoft.com/office/powerpoint/2010/main" val="215844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2</a:t>
            </a:fld>
            <a:endParaRPr lang="fr-FR" dirty="0"/>
          </a:p>
        </p:txBody>
      </p:sp>
    </p:spTree>
    <p:extLst>
      <p:ext uri="{BB962C8B-B14F-4D97-AF65-F5344CB8AC3E}">
        <p14:creationId xmlns:p14="http://schemas.microsoft.com/office/powerpoint/2010/main" val="37976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5</a:t>
            </a:fld>
            <a:endParaRPr lang="fr-FR" dirty="0"/>
          </a:p>
        </p:txBody>
      </p:sp>
    </p:spTree>
    <p:extLst>
      <p:ext uri="{BB962C8B-B14F-4D97-AF65-F5344CB8AC3E}">
        <p14:creationId xmlns:p14="http://schemas.microsoft.com/office/powerpoint/2010/main" val="373105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18</a:t>
            </a:fld>
            <a:endParaRPr lang="fr-FR" dirty="0"/>
          </a:p>
        </p:txBody>
      </p:sp>
    </p:spTree>
    <p:extLst>
      <p:ext uri="{BB962C8B-B14F-4D97-AF65-F5344CB8AC3E}">
        <p14:creationId xmlns:p14="http://schemas.microsoft.com/office/powerpoint/2010/main" val="2475761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fr-FR" noProof="0" dirty="0"/>
              <a:t>Titre de la présentation</a:t>
            </a:r>
          </a:p>
        </p:txBody>
      </p:sp>
      <p:sp>
        <p:nvSpPr>
          <p:cNvPr id="3" name="Sous-titr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2" name="Espace réservé d’image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e coûts Contenu Deu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Rectangle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4B2459E-FFFB-4A48-AFD5-AD11CF841438}"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8" name="Espace réservé du texte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0" name="Espace réservé du texte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12 345 €</a:t>
            </a:r>
          </a:p>
        </p:txBody>
      </p:sp>
      <p:sp>
        <p:nvSpPr>
          <p:cNvPr id="21" name="Espace réservé du texte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6 789 €</a:t>
            </a:r>
          </a:p>
        </p:txBody>
      </p:sp>
      <p:sp>
        <p:nvSpPr>
          <p:cNvPr id="23" name="Espace réservé d’image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position de cercles et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Rectangle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22EE75F1-5440-4CB7-8E04-A4D93FE8B9ED}"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8" name="Ovale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1" name="Ovale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2" name="Ovale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3" name="Espace réservé du texte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rtlCol="0" anchor="b">
            <a:noAutofit/>
          </a:bodyPr>
          <a:lstStyle>
            <a:lvl1pPr marL="0" indent="0" algn="ctr" rtl="0">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25 €</a:t>
            </a:r>
          </a:p>
        </p:txBody>
      </p:sp>
      <p:sp>
        <p:nvSpPr>
          <p:cNvPr id="34" name="Espace réservé du texte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Milliard</a:t>
            </a:r>
          </a:p>
        </p:txBody>
      </p:sp>
      <p:sp>
        <p:nvSpPr>
          <p:cNvPr id="35" name="Espace réservé du texte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50 €</a:t>
            </a:r>
          </a:p>
        </p:txBody>
      </p:sp>
      <p:sp>
        <p:nvSpPr>
          <p:cNvPr id="36" name="Espace réservé du texte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Milliard</a:t>
            </a:r>
          </a:p>
        </p:txBody>
      </p:sp>
      <p:sp>
        <p:nvSpPr>
          <p:cNvPr id="37" name="Espace réservé du texte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rtlCol="0" anchor="b">
            <a:noAutofit/>
          </a:bodyPr>
          <a:lstStyle>
            <a:lvl1pPr marL="0" indent="0" algn="ctr" rtl="0">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100 €</a:t>
            </a:r>
          </a:p>
        </p:txBody>
      </p:sp>
      <p:sp>
        <p:nvSpPr>
          <p:cNvPr id="38" name="Espace réservé du texte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Milliard</a:t>
            </a:r>
          </a:p>
        </p:txBody>
      </p:sp>
      <p:sp>
        <p:nvSpPr>
          <p:cNvPr id="39" name="Espace réservé du texte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40" name="Espace réservé du texte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45" name="Espace réservé du texte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46" name="Espace réservé du texte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6" name="Espace réservé d’image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de contenu et légende Deu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2326252-1920-47DA-8E6A-08185F24D1A6}"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5" name="Espace réservé du texte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6" name="Espace réservé du texte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image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position de contenu de concurrenc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3" name="Rectangle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2" name="Rectangle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B626DA89-2564-4EAB-AA51-B86C2ADA1EB1}"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7" name="Espace réservé d’image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
        <p:nvSpPr>
          <p:cNvPr id="14" name="Espace réservé d’image 11" descr="Quadrant logo des concurrents">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2</a:t>
            </a:r>
          </a:p>
          <a:p>
            <a:pPr rtl="0"/>
            <a:r>
              <a:rPr lang="fr-FR" noProof="0" dirty="0"/>
              <a:t>Logo</a:t>
            </a:r>
          </a:p>
        </p:txBody>
      </p:sp>
      <p:sp>
        <p:nvSpPr>
          <p:cNvPr id="17" name="Espace réservé d’image 11" descr="Quadrant logo des concurrents">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1</a:t>
            </a:r>
          </a:p>
          <a:p>
            <a:pPr rtl="0"/>
            <a:r>
              <a:rPr lang="fr-FR" noProof="0" dirty="0"/>
              <a:t>Logo</a:t>
            </a:r>
          </a:p>
        </p:txBody>
      </p:sp>
      <p:sp>
        <p:nvSpPr>
          <p:cNvPr id="18" name="Espace réservé d’image 11" descr="Quadrant logo des concurrents">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3</a:t>
            </a:r>
          </a:p>
          <a:p>
            <a:pPr rtl="0"/>
            <a:r>
              <a:rPr lang="fr-FR" noProof="0" dirty="0"/>
              <a:t>Logo</a:t>
            </a:r>
          </a:p>
        </p:txBody>
      </p:sp>
      <p:sp>
        <p:nvSpPr>
          <p:cNvPr id="20" name="Espace réservé d’image 11" descr="Quadrant logo des concurrents">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4</a:t>
            </a:r>
          </a:p>
          <a:p>
            <a:pPr rtl="0"/>
            <a:r>
              <a:rPr lang="fr-FR" noProof="0" dirty="0"/>
              <a:t>Logo</a:t>
            </a:r>
          </a:p>
        </p:txBody>
      </p:sp>
      <p:sp>
        <p:nvSpPr>
          <p:cNvPr id="21" name="Espace réservé d’image 11" descr="Quadrant logo des concurrents">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5</a:t>
            </a:r>
          </a:p>
          <a:p>
            <a:pPr rtl="0"/>
            <a:r>
              <a:rPr lang="fr-FR" noProof="0" dirty="0"/>
              <a:t>Logo</a:t>
            </a:r>
          </a:p>
        </p:txBody>
      </p:sp>
      <p:sp>
        <p:nvSpPr>
          <p:cNvPr id="22" name="Espace réservé d’image 11" descr="Quadrant logo des concurrents">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fr-FR" noProof="0" dirty="0"/>
              <a:t>Concurrent 6</a:t>
            </a:r>
          </a:p>
          <a:p>
            <a:pPr rtl="0"/>
            <a:r>
              <a:rPr lang="fr-FR" noProof="0" dirty="0"/>
              <a:t>Logo</a:t>
            </a:r>
          </a:p>
        </p:txBody>
      </p:sp>
      <p:sp>
        <p:nvSpPr>
          <p:cNvPr id="23" name="Espace réservé du texte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rtlCol="0">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fr-FR" noProof="0" dirty="0"/>
              <a:t>Plus coûteux</a:t>
            </a:r>
          </a:p>
        </p:txBody>
      </p:sp>
      <p:sp>
        <p:nvSpPr>
          <p:cNvPr id="24" name="Espace réservé du texte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rtlCol="0">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fr-FR" noProof="0" dirty="0"/>
              <a:t>Moins coûteux</a:t>
            </a:r>
          </a:p>
        </p:txBody>
      </p:sp>
      <p:sp>
        <p:nvSpPr>
          <p:cNvPr id="27" name="Espace réservé du texte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fr-FR" noProof="0" dirty="0"/>
              <a:t>Moins pratique</a:t>
            </a:r>
          </a:p>
        </p:txBody>
      </p:sp>
      <p:sp>
        <p:nvSpPr>
          <p:cNvPr id="28" name="Espace réservé du texte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fr-FR" noProof="0" dirty="0"/>
              <a:t>Plus pratique</a:t>
            </a:r>
          </a:p>
        </p:txBody>
      </p:sp>
      <p:cxnSp>
        <p:nvCxnSpPr>
          <p:cNvPr id="9" name="Connecteur droit avec flèche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Espace réservé d’image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de contenu et légende Troi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Rectangle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5FE9DF23-A623-4FEF-A0DA-B2D8FD560764}"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8" name="Rectangle : Coins arrondi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Espace réservé du texte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8" name="Espace réservé du texte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0" name="Espace réservé du texte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1" name="Rectangle : Coins arrondi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Espace réservé du texte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3" name="Espace réservé du texte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4" name="Espace réservé du texte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7" name="Rectangle : Coins arrondi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8" name="Espace réservé du texte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0" name="Espace réservé d’image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position de contenu de tableau et graphiq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Rectangle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CD9DED8-A653-47B1-81BE-267115DB2383}"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rtl="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3" name="Espace réservé du texte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1" name="Espace réservé du contenu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5" name="Espace réservé du contenu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9" name="Espace réservé d’image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de la chronologi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Rectangle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cxnSp>
        <p:nvCxnSpPr>
          <p:cNvPr id="11" name="Connecteur droit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1A6F25A3-E847-4333-8146-4281CA4AEF5E}"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8" name="Ovale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Ovale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Ovale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Ovale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Ovale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u texte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7" name="Espace réservé du texte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8" name="Espace réservé du texte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9" name="Espace réservé du texte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0" name="Espace réservé du texte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1" name="Espace réservé du texte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2" name="Espace réservé du texte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3" name="Espace réservé du texte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9" name="Espace réservé du texte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20XX</a:t>
            </a:r>
          </a:p>
        </p:txBody>
      </p:sp>
      <p:sp>
        <p:nvSpPr>
          <p:cNvPr id="40" name="Espace réservé du texte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Mois</a:t>
            </a:r>
          </a:p>
        </p:txBody>
      </p:sp>
      <p:sp>
        <p:nvSpPr>
          <p:cNvPr id="41" name="Espace réservé du texte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20XX</a:t>
            </a:r>
          </a:p>
        </p:txBody>
      </p:sp>
      <p:sp>
        <p:nvSpPr>
          <p:cNvPr id="42" name="Espace réservé du texte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Mois</a:t>
            </a:r>
          </a:p>
        </p:txBody>
      </p:sp>
      <p:sp>
        <p:nvSpPr>
          <p:cNvPr id="43" name="Espace réservé du texte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20XX</a:t>
            </a:r>
          </a:p>
        </p:txBody>
      </p:sp>
      <p:sp>
        <p:nvSpPr>
          <p:cNvPr id="44" name="Espace réservé du texte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Mois</a:t>
            </a:r>
          </a:p>
        </p:txBody>
      </p:sp>
      <p:sp>
        <p:nvSpPr>
          <p:cNvPr id="45" name="Espace réservé du texte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20XX</a:t>
            </a:r>
          </a:p>
        </p:txBody>
      </p:sp>
      <p:sp>
        <p:nvSpPr>
          <p:cNvPr id="46" name="Espace réservé du texte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Mois</a:t>
            </a:r>
          </a:p>
        </p:txBody>
      </p:sp>
      <p:sp>
        <p:nvSpPr>
          <p:cNvPr id="47" name="Espace réservé du texte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20XX</a:t>
            </a:r>
          </a:p>
        </p:txBody>
      </p:sp>
      <p:sp>
        <p:nvSpPr>
          <p:cNvPr id="48" name="Espace réservé du texte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Mois</a:t>
            </a:r>
          </a:p>
        </p:txBody>
      </p:sp>
      <p:sp>
        <p:nvSpPr>
          <p:cNvPr id="50" name="Espace réservé d’image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contenu et Logo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E1AD383-1682-4F61-84A0-936232CA45C2}"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1" name="Espace réservé du contenu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6" name="Espace réservé d’image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position de contenu d’équip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E0B0C13-3748-4172-BC53-4C28D0469B0D}"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3" name="Espace réservé du texte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4" name="Espace réservé du texte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8" name="Espace réservé du texte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1" name="Espace réservé d’image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5" name="Espace réservé du texte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6" name="Espace réservé du texte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9" name="Espace réservé du texte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0" name="Espace réservé d’image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1" name="Espace réservé du texte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2" name="Espace réservé du texte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3" name="Espace réservé du texte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4" name="Espace réservé d’image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36" name="Espace réservé d’image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position de contenu d’équipe et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0" name="Rectangle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EB2EE5C-8EFB-493E-8034-2CEDFC4D9122}"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1" name="Espace réservé du texte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2" name="Espace réservé du texte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4" name="Espace réservé d’image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44" name="Espace réservé du texte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45" name="Espace réservé du texte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46" name="Espace réservé d’image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50" name="Espace réservé du texte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51" name="Espace réservé du texte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52" name="Espace réservé d’image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71" name="Espace réservé du texte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72" name="Espace réservé du texte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73" name="Espace réservé d’image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74" name="Espace réservé du texte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75" name="Espace réservé du texte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76" name="Espace réservé d’image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77" name="Espace réservé du texte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78" name="Espace réservé du texte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79" name="Espace réservé d’image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81" name="Espace réservé d’image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avec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fr-FR" noProof="0" dirty="0"/>
              <a:t>Titre de la présentation</a:t>
            </a:r>
          </a:p>
        </p:txBody>
      </p:sp>
      <p:sp>
        <p:nvSpPr>
          <p:cNvPr id="10" name="Espace réservé d’image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
        <p:nvSpPr>
          <p:cNvPr id="11" name="Sous-titr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Sous-titre ici</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position de légende de graphiq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3" name="Rectangle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3039D036-DBE5-4BBD-9205-A46F574C2672}"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32" name="Espace réservé du texte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45" name="Espace réservé du texte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51" name="Espace réservé du texte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0" name="Espace réservé du texte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5" name="Espace réservé du texte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7" name="Espace réservé du texte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9" name="Rectangle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8" name="Rectangle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9" name="Rectangle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40" name="Rectangle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41" name="Rectangle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42" name="Rectangle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Espace réservé au graphique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rtlCol="0" anchor="ctr" anchorCtr="0">
            <a:normAutofit/>
          </a:bodyPr>
          <a:lstStyle>
            <a:lvl1pPr marL="0" indent="0" algn="ctr">
              <a:buNone/>
              <a:defRPr sz="1400"/>
            </a:lvl1pPr>
          </a:lstStyle>
          <a:p>
            <a:pPr rtl="0"/>
            <a:r>
              <a:rPr lang="fr-FR" noProof="0"/>
              <a:t>Cliquez sur l'icône pour ajouter un graphique</a:t>
            </a:r>
            <a:endParaRPr lang="fr-FR" noProof="0" dirty="0"/>
          </a:p>
        </p:txBody>
      </p:sp>
      <p:sp>
        <p:nvSpPr>
          <p:cNvPr id="47" name="Espace réservé d’image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
        <p:nvSpPr>
          <p:cNvPr id="31" name="Espace réservé du texte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9" name="Espace réservé du texte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44" name="Espace réservé du texte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3" name="Espace réservé du texte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50" name="Espace réservé du texte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6" name="Espace réservé du texte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de texte de contenu Deux">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Rectangle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Espace réservé de la date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EFAEDFF1-8B1F-4A55-856B-4AD6BB34E060}" type="datetime1">
              <a:rPr lang="fr-FR" noProof="0" smtClean="0"/>
              <a:t>15/01/2021</a:t>
            </a:fld>
            <a:endParaRPr lang="fr-FR" noProof="0" dirty="0"/>
          </a:p>
        </p:txBody>
      </p:sp>
      <p:sp>
        <p:nvSpPr>
          <p:cNvPr id="6" name="Espace réservé du pied de page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0" name="Espace réservé du texte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
        <p:nvSpPr>
          <p:cNvPr id="11" name="Titre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rtlCol="0"/>
          <a:lstStyle>
            <a:lvl1pPr>
              <a:defRPr b="1"/>
            </a:lvl1pPr>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
        <p:nvSpPr>
          <p:cNvPr id="15" name="Espace réservé d’image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de contenu de remercie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rtlCol="0" anchor="b" anchorCtr="0">
            <a:noAutofit/>
          </a:bodyPr>
          <a:lstStyle>
            <a:lvl1pPr>
              <a:defRPr sz="5500"/>
            </a:lvl1pPr>
          </a:lstStyle>
          <a:p>
            <a:pPr rtl="0"/>
            <a:r>
              <a:rPr lang="fr-FR" noProof="0" dirty="0"/>
              <a:t>Merci!</a:t>
            </a:r>
          </a:p>
        </p:txBody>
      </p:sp>
      <p:sp>
        <p:nvSpPr>
          <p:cNvPr id="7" name="Espace réservé de la date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EB9BFE9E-2C32-4A5F-984B-9D2783FCEB95}" type="datetime1">
              <a:rPr lang="fr-FR" noProof="0" smtClean="0"/>
              <a:t>15/01/2021</a:t>
            </a:fld>
            <a:endParaRPr lang="fr-FR" noProof="0" dirty="0"/>
          </a:p>
        </p:txBody>
      </p:sp>
      <p:sp>
        <p:nvSpPr>
          <p:cNvPr id="8" name="Espace réservé du pied de page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3" name="Espace réservé d’image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
        <p:nvSpPr>
          <p:cNvPr id="12" name="Espace réservé du texte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rtlCol="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Allan </a:t>
            </a:r>
            <a:r>
              <a:rPr lang="fr-FR" noProof="0" dirty="0" err="1"/>
              <a:t>Mattsson</a:t>
            </a:r>
            <a:endParaRPr lang="fr-FR" noProof="0" dirty="0"/>
          </a:p>
        </p:txBody>
      </p:sp>
      <p:sp>
        <p:nvSpPr>
          <p:cNvPr id="14" name="Espace réservé du texte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Téléphone :</a:t>
            </a:r>
          </a:p>
        </p:txBody>
      </p:sp>
      <p:sp>
        <p:nvSpPr>
          <p:cNvPr id="15" name="Espace réservé du texte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208-555-0183</a:t>
            </a:r>
          </a:p>
        </p:txBody>
      </p:sp>
      <p:sp>
        <p:nvSpPr>
          <p:cNvPr id="16" name="Espace réservé du texte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Adresse email:</a:t>
            </a:r>
          </a:p>
        </p:txBody>
      </p:sp>
      <p:sp>
        <p:nvSpPr>
          <p:cNvPr id="17" name="Espace réservé du texte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alaan@fineartschool.net</a:t>
            </a:r>
          </a:p>
        </p:txBody>
      </p:sp>
      <p:sp>
        <p:nvSpPr>
          <p:cNvPr id="18" name="Espace réservé du texte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Site web :</a:t>
            </a:r>
          </a:p>
        </p:txBody>
      </p:sp>
      <p:sp>
        <p:nvSpPr>
          <p:cNvPr id="19" name="Espace réservé du texte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fr-FR" noProof="0" dirty="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de la section Annex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5" name="Rectangle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rtlCol="0"/>
          <a:lstStyle>
            <a:lvl1pPr algn="ctr">
              <a:defRPr b="1"/>
            </a:lvl1pPr>
          </a:lstStyle>
          <a:p>
            <a:pPr rtl="0"/>
            <a:r>
              <a:rPr lang="fr-FR" noProof="0"/>
              <a:t>Modifiez le style du titre</a:t>
            </a:r>
            <a:endParaRPr lang="fr-FR" noProof="0" dirty="0"/>
          </a:p>
        </p:txBody>
      </p:sp>
      <p:sp>
        <p:nvSpPr>
          <p:cNvPr id="5" name="Espace réservé de la date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359AF576-AB52-4D9B-811E-08209E8F9B50}" type="datetime1">
              <a:rPr lang="fr-FR" noProof="0" smtClean="0"/>
              <a:t>15/01/2021</a:t>
            </a:fld>
            <a:endParaRPr lang="fr-FR" noProof="0" dirty="0"/>
          </a:p>
        </p:txBody>
      </p:sp>
      <p:sp>
        <p:nvSpPr>
          <p:cNvPr id="6" name="Espace réservé du pied de page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4" name="Espace réservé d’image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de contenu de témoignag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3" name="Rectangle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EC541C4-1366-4138-8ED6-FEAA4CC2E5DE}"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31" name="Espace réservé du texte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32" name="Espace réservé du texte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4" name="Espace réservé d’image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44" name="Espace réservé du texte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45" name="Espace réservé du texte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46" name="Espace réservé d’image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8" name="Espace réservé du texte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9" name="Espace réservé du texte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35" name="Espace réservé d’image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position de contenu et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Rectangle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DB87657-4999-43A6-8586-09A347A87276}"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28" name="Espace réservé du texte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9" name="Espace réservé du texte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rtlCol="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image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de contenu mobile et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9" name="Rectangle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5644E563-A1DE-415E-8710-26A9BE112A2D}"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28" name="Espace réservé du texte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dirty="0"/>
              <a:t>Titre Section</a:t>
            </a:r>
          </a:p>
        </p:txBody>
      </p:sp>
      <p:sp>
        <p:nvSpPr>
          <p:cNvPr id="29" name="Espace réservé du texte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2" name="Espace réservé d’image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13" name="Espace réservé d’image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15" name="Espace réservé du texte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dirty="0"/>
              <a:t>Titre Section</a:t>
            </a:r>
          </a:p>
        </p:txBody>
      </p:sp>
      <p:sp>
        <p:nvSpPr>
          <p:cNvPr id="16" name="Espace réservé du texte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9" name="Rectangle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1" name="Rectangle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4" name="Espace réservé d’image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3" name="Espace réservé d’image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rtlCol="0" anchor="ctr" anchorCtr="0">
            <a:normAutofit/>
          </a:bodyPr>
          <a:lstStyle>
            <a:lvl1pPr marL="0" indent="0" algn="ctr">
              <a:buNone/>
              <a:defRPr sz="1400"/>
            </a:lvl1pPr>
          </a:lstStyle>
          <a:p>
            <a:pPr rtl="0"/>
            <a:r>
              <a:rPr lang="fr-FR" noProof="0"/>
              <a:t>Cliquez sur l'icône pour ajouter une image</a:t>
            </a:r>
            <a:endParaRPr lang="fr-FR" noProof="0" dirty="0"/>
          </a:p>
        </p:txBody>
      </p:sp>
      <p:sp>
        <p:nvSpPr>
          <p:cNvPr id="26" name="Espace réservé d’image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fr-FR" noProof="0" dirty="0"/>
              <a:t>Titre de la présentation</a:t>
            </a:r>
          </a:p>
        </p:txBody>
      </p:sp>
      <p:sp>
        <p:nvSpPr>
          <p:cNvPr id="3" name="Sous-titr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fr-FR" noProof="0" dirty="0"/>
              <a:t>Titre de la présentation</a:t>
            </a:r>
          </a:p>
        </p:txBody>
      </p:sp>
      <p:sp>
        <p:nvSpPr>
          <p:cNvPr id="11" name="Sous-titr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Sous-titre ici</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3B8917B4-DB13-4BE3-9766-B6C4EEA4C36C}"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3" name="Espace réservé du contenu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u de la section d’en-tê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Espace réservé du texte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rtlCol="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
        <p:nvSpPr>
          <p:cNvPr id="2" name="Titre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rtlCol="0"/>
          <a:lstStyle>
            <a:lvl1pPr>
              <a:defRPr b="1"/>
            </a:lvl1pPr>
          </a:lstStyle>
          <a:p>
            <a:pPr rtl="0"/>
            <a:r>
              <a:rPr lang="fr-FR" noProof="0"/>
              <a:t>Modifiez le style du titre</a:t>
            </a:r>
            <a:endParaRPr lang="fr-FR" noProof="0" dirty="0"/>
          </a:p>
        </p:txBody>
      </p:sp>
      <p:sp>
        <p:nvSpPr>
          <p:cNvPr id="5" name="Espace réservé de la date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FB56909F-B76A-4AFD-8334-3D13816B219C}" type="datetime1">
              <a:rPr lang="fr-FR" noProof="0" smtClean="0"/>
              <a:t>15/01/2021</a:t>
            </a:fld>
            <a:endParaRPr lang="fr-FR" noProof="0" dirty="0"/>
          </a:p>
        </p:txBody>
      </p:sp>
      <p:sp>
        <p:nvSpPr>
          <p:cNvPr id="6" name="Espace réservé du pied de page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fr-FR" noProof="0" dirty="0"/>
              <a:t>AJOUTER UN PIED DE PAGE</a:t>
            </a:r>
          </a:p>
        </p:txBody>
      </p:sp>
      <p:sp>
        <p:nvSpPr>
          <p:cNvPr id="7" name="Espace réservé du numéro de diapositive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0" name="Espace réservé d’image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7" name="Rectangle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7" name="Espace réservé du contenu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38" name="Espace réservé du contenu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e la date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447C5B98-1793-4F91-BDE2-27F059D120F5}" type="datetime1">
              <a:rPr lang="fr-FR" noProof="0" smtClean="0"/>
              <a:t>15/01/2021</a:t>
            </a:fld>
            <a:endParaRPr lang="fr-FR" noProof="0" dirty="0"/>
          </a:p>
        </p:txBody>
      </p:sp>
      <p:sp>
        <p:nvSpPr>
          <p:cNvPr id="9" name="Espace réservé du pied de page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fr-FR" noProof="0" dirty="0"/>
              <a:t>AJOUTER UN PIED DE PAGE</a:t>
            </a:r>
          </a:p>
        </p:txBody>
      </p:sp>
      <p:sp>
        <p:nvSpPr>
          <p:cNvPr id="12" name="Espace réservé du numéro de diapositive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fr-FR" noProof="0" smtClean="0"/>
              <a:pPr rtl="0"/>
              <a:t>‹#›</a:t>
            </a:fld>
            <a:endParaRPr lang="fr-FR" noProof="0" dirty="0"/>
          </a:p>
        </p:txBody>
      </p:sp>
      <p:sp>
        <p:nvSpPr>
          <p:cNvPr id="39" name="Titr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fr-FR" noProof="0"/>
              <a:t>Modifiez le style du titre</a:t>
            </a:r>
            <a:endParaRPr lang="fr-FR" noProof="0" dirty="0"/>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C4BEFA4-8598-4EE1-88CA-508E93D597FF}"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7" name="Espace réservé du texte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texte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0" name="Espace réservé du contenu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1" name="Espace réservé du contenu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Espace réservé de la date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9BDDFA00-A466-4CA6-8022-C3CC172B7B3B}" type="datetime1">
              <a:rPr lang="fr-FR" noProof="0" smtClean="0"/>
              <a:t>15/01/2021</a:t>
            </a:fld>
            <a:endParaRPr lang="fr-FR" noProof="0" dirty="0"/>
          </a:p>
        </p:txBody>
      </p:sp>
      <p:sp>
        <p:nvSpPr>
          <p:cNvPr id="8" name="Espace réservé du pied de page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2" name="Titre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4" name="Espace réservé du texte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5" name="Espace réservé du contenu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Espace réservé de la date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089AA36A-5BB2-4117-B424-5B399093FA87}" type="datetime1">
              <a:rPr lang="fr-FR" noProof="0" smtClean="0"/>
              <a:t>15/01/2021</a:t>
            </a:fld>
            <a:endParaRPr lang="fr-FR" noProof="0" dirty="0"/>
          </a:p>
        </p:txBody>
      </p:sp>
      <p:sp>
        <p:nvSpPr>
          <p:cNvPr id="8" name="Espace réservé du pied de page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3" name="Titre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4" name="Espace réservé du texte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5" name="Espace réservé d’image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Espace réservé de la date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8C03F6C4-44A1-4A7C-AB34-1B012BD097D1}" type="datetime1">
              <a:rPr lang="fr-FR" noProof="0" smtClean="0"/>
              <a:t>15/01/2021</a:t>
            </a:fld>
            <a:endParaRPr lang="fr-FR" noProof="0" dirty="0"/>
          </a:p>
        </p:txBody>
      </p:sp>
      <p:sp>
        <p:nvSpPr>
          <p:cNvPr id="9" name="Espace réservé du pied de page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fr-FR" noProof="0" dirty="0"/>
              <a:t>AJOUTER UN PIED DE PAGE</a:t>
            </a:r>
          </a:p>
        </p:txBody>
      </p:sp>
      <p:sp>
        <p:nvSpPr>
          <p:cNvPr id="12" name="Espace réservé du numéro de diapositive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fr-FR" noProof="0" smtClean="0"/>
              <a:pPr rtl="0"/>
              <a:t>‹#›</a:t>
            </a:fld>
            <a:endParaRPr lang="fr-FR" noProof="0" dirty="0"/>
          </a:p>
        </p:txBody>
      </p:sp>
      <p:sp>
        <p:nvSpPr>
          <p:cNvPr id="39" name="Titr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fr-FR" noProof="0"/>
              <a:t>Modifiez le style du titre</a:t>
            </a:r>
            <a:endParaRPr lang="fr-FR" noProof="0" dirty="0"/>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3A154936-DF5E-49A3-B17C-35C6C898DCB0}"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ide aucun arrière-plan">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9FABCF6-9B78-49BE-A2AD-F0AA9C62F46C}"/>
              </a:ext>
            </a:extLst>
          </p:cNvPr>
          <p:cNvSpPr>
            <a:spLocks noGrp="1"/>
          </p:cNvSpPr>
          <p:nvPr>
            <p:ph type="dt" sz="half" idx="10"/>
          </p:nvPr>
        </p:nvSpPr>
        <p:spPr/>
        <p:txBody>
          <a:bodyPr rtlCol="0"/>
          <a:lstStyle/>
          <a:p>
            <a:pPr rtl="0"/>
            <a:fld id="{2D9A7CB9-B684-4E52-A147-55B683FC776B}" type="datetime1">
              <a:rPr lang="fr-FR" noProof="0" smtClean="0"/>
              <a:t>15/01/2021</a:t>
            </a:fld>
            <a:endParaRPr lang="fr-FR" noProof="0" dirty="0"/>
          </a:p>
        </p:txBody>
      </p:sp>
      <p:sp>
        <p:nvSpPr>
          <p:cNvPr id="3" name="Espace réservé du pied de page 2">
            <a:extLst>
              <a:ext uri="{FF2B5EF4-FFF2-40B4-BE49-F238E27FC236}">
                <a16:creationId xmlns:a16="http://schemas.microsoft.com/office/drawing/2014/main" id="{E70934F3-5442-470C-BF40-00437371D7BD}"/>
              </a:ext>
            </a:extLst>
          </p:cNvPr>
          <p:cNvSpPr>
            <a:spLocks noGrp="1"/>
          </p:cNvSpPr>
          <p:nvPr>
            <p:ph type="ftr" sz="quarter" idx="11"/>
          </p:nvPr>
        </p:nvSpPr>
        <p:spPr/>
        <p:txBody>
          <a:bodyPr rtlCol="0"/>
          <a:lstStyle/>
          <a:p>
            <a:pPr rtl="0"/>
            <a:r>
              <a:rPr lang="fr-FR" noProof="0" dirty="0"/>
              <a:t>AJOUTER UN PIED DE PAGE</a:t>
            </a:r>
          </a:p>
        </p:txBody>
      </p:sp>
      <p:sp>
        <p:nvSpPr>
          <p:cNvPr id="4" name="Espace réservé du numéro de diapositive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Espace réservé du numéro de diapositive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rtlCol="0"/>
          <a:lstStyle/>
          <a:p>
            <a:pPr rtl="0"/>
            <a:fld id="{D9BB3731-526F-4638-85F8-715D717FFC12}" type="slidenum">
              <a:rPr lang="fr-FR" noProof="0" smtClean="0"/>
              <a:t>‹#›</a:t>
            </a:fld>
            <a:endParaRPr lang="fr-FR" noProof="0" dirty="0"/>
          </a:p>
        </p:txBody>
      </p:sp>
      <p:sp>
        <p:nvSpPr>
          <p:cNvPr id="21" name="Espace réservé du texte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22" name="Espace réservé du texte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3" name="Espace réservé du texte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Cliquez pour modifier les styles du texte du masque</a:t>
            </a:r>
          </a:p>
        </p:txBody>
      </p:sp>
      <p:sp>
        <p:nvSpPr>
          <p:cNvPr id="24" name="Espace réservé d’image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5" name="Espace réservé d’image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6" name="Espace réservé du texte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Cliquez pour modifier les styles du texte du masque</a:t>
            </a:r>
          </a:p>
        </p:txBody>
      </p:sp>
      <p:sp>
        <p:nvSpPr>
          <p:cNvPr id="27" name="Espace réservé du texte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28" name="Espace réservé d’image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rtlCol="0" anchor="ctr" anchorCtr="0">
            <a:noAutofit/>
          </a:bodyPr>
          <a:lstStyle>
            <a:lvl1pPr marL="0" indent="0" algn="ctr">
              <a:buNone/>
              <a:defRPr sz="1400">
                <a:solidFill>
                  <a:schemeClr val="tx1"/>
                </a:solidFill>
              </a:defRPr>
            </a:lvl1pPr>
          </a:lstStyle>
          <a:p>
            <a:pPr rtl="0"/>
            <a:r>
              <a:rPr lang="fr-FR" noProof="0"/>
              <a:t>Cliquez sur l'icône pour ajouter une image</a:t>
            </a:r>
            <a:endParaRPr lang="fr-FR" noProof="0" dirty="0"/>
          </a:p>
        </p:txBody>
      </p:sp>
      <p:sp>
        <p:nvSpPr>
          <p:cNvPr id="29" name="Espace réservé du texte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Cliquez pour modifier les styles du texte du masque</a:t>
            </a:r>
          </a:p>
        </p:txBody>
      </p:sp>
      <p:sp>
        <p:nvSpPr>
          <p:cNvPr id="30" name="Espace réservé du texte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Texte du masque des diapositives</a:t>
            </a:r>
            <a:br>
              <a:rPr lang="fr-FR" noProof="0" dirty="0"/>
            </a:br>
            <a:r>
              <a:rPr lang="fr-FR" noProof="0" dirty="0"/>
              <a:t>styles</a:t>
            </a:r>
          </a:p>
        </p:txBody>
      </p:sp>
      <p:sp>
        <p:nvSpPr>
          <p:cNvPr id="32" name="Espace réservé du texte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Cliquez pour modifier les styles du texte du masque</a:t>
            </a:r>
          </a:p>
        </p:txBody>
      </p:sp>
      <p:sp>
        <p:nvSpPr>
          <p:cNvPr id="33" name="Espace réservé du texte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fr-FR" noProof="0"/>
              <a:t>Cliquez pour modifier les styles du texte du masque</a:t>
            </a:r>
          </a:p>
        </p:txBody>
      </p:sp>
      <p:sp>
        <p:nvSpPr>
          <p:cNvPr id="34" name="Espace réservé du texte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fr-FR" noProof="0" dirty="0"/>
              <a:t>1</a:t>
            </a:r>
          </a:p>
        </p:txBody>
      </p:sp>
      <p:sp>
        <p:nvSpPr>
          <p:cNvPr id="36" name="Espace réservé du texte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fr-FR" noProof="0" dirty="0"/>
              <a:t>1</a:t>
            </a:r>
          </a:p>
        </p:txBody>
      </p:sp>
      <p:sp>
        <p:nvSpPr>
          <p:cNvPr id="37" name="Espace réservé du texte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fr-FR" noProof="0" dirty="0"/>
              <a:t>1</a:t>
            </a:r>
          </a:p>
        </p:txBody>
      </p:sp>
      <p:sp>
        <p:nvSpPr>
          <p:cNvPr id="39" name="Espace réservé d’image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40" name="Espace réservé du texte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38" name="Titr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rtlCol="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pPr rtl="0"/>
            <a:r>
              <a:rPr lang="fr-FR" noProof="0" dirty="0"/>
              <a:t>CLIQUEZ POUR MODIFIER</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contenu et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rtlCol="0" anchor="b" anchorCtr="0"/>
          <a:lstStyle/>
          <a:p>
            <a:pPr rtl="0"/>
            <a:r>
              <a:rPr lang="fr-FR" noProof="0"/>
              <a:t>Modifiez le style du titre</a:t>
            </a:r>
            <a:endParaRPr lang="fr-FR" noProof="0" dirty="0"/>
          </a:p>
        </p:txBody>
      </p:sp>
      <p:sp>
        <p:nvSpPr>
          <p:cNvPr id="6" name="Espace réservé du contenu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rtlCol="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A1CA0397-279D-4D3A-B0DB-4E097A00E924}" type="datetime1">
              <a:rPr lang="fr-FR" noProof="0" smtClean="0"/>
              <a:t>15/01/2021</a:t>
            </a:fld>
            <a:endParaRPr lang="fr-FR" noProof="0" dirty="0"/>
          </a:p>
        </p:txBody>
      </p:sp>
      <p:sp>
        <p:nvSpPr>
          <p:cNvPr id="8" name="Espace réservé du pied de page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3" name="Espace réservé d’image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de légende et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rtlCol="0" anchor="b" anchorCtr="0"/>
          <a:lstStyle/>
          <a:p>
            <a:pPr rtl="0"/>
            <a:r>
              <a:rPr lang="fr-FR" noProof="0"/>
              <a:t>Modifiez le style du titre</a:t>
            </a:r>
            <a:endParaRPr lang="fr-FR" noProof="0" dirty="0"/>
          </a:p>
        </p:txBody>
      </p:sp>
      <p:sp>
        <p:nvSpPr>
          <p:cNvPr id="6" name="Espace réservé du contenu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rtlCol="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D2F8C430-9D0B-49C6-85F3-2A11504F11EC}" type="datetime1">
              <a:rPr lang="fr-FR" noProof="0" smtClean="0"/>
              <a:t>15/01/2021</a:t>
            </a:fld>
            <a:endParaRPr lang="fr-FR" noProof="0" dirty="0"/>
          </a:p>
        </p:txBody>
      </p:sp>
      <p:sp>
        <p:nvSpPr>
          <p:cNvPr id="8" name="Espace réservé du pied de page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2" name="Espace réservé d’image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icônes et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Rectangle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C0205C3-1C1A-45BB-82E1-6C2219658CD9}"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1" name="Espace réservé du texte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2" name="Espace réservé du texte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3" name="Espace réservé du texte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4" name="Espace réservé du texte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8" name="Espace réservé du texte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1" name="Espace réservé d’image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2" name="Espace réservé d’image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3" name="Espace réservé d’image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4" name="Espace réservé d’image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6" name="Espace réservé d’image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eur et disposition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Rectangle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E54A704-B399-49CE-94E6-8CDC2CFFA27E}"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8" name="Espace réservé du texte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8" name="Rectangle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Espace réservé d’image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21" name="Espace réservé d’image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endParaRPr lang="fr-FR" noProof="0" dirty="0"/>
          </a:p>
        </p:txBody>
      </p:sp>
      <p:sp>
        <p:nvSpPr>
          <p:cNvPr id="11" name="Espace réservé d’image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rtlCol="0" anchor="ctr" anchorCtr="0">
            <a:normAutofit/>
          </a:bodyPr>
          <a:lstStyle>
            <a:lvl1pPr marL="0" indent="0" algn="ctr">
              <a:buNone/>
              <a:defRPr sz="1400">
                <a:solidFill>
                  <a:schemeClr val="tx2"/>
                </a:solidFill>
              </a:defRPr>
            </a:lvl1pPr>
          </a:lstStyle>
          <a:p>
            <a:pPr rtl="0"/>
            <a:r>
              <a:rPr lang="fr-FR" noProof="0"/>
              <a:t>Cliquez sur l'icône pour ajouter une image</a:t>
            </a:r>
            <a:endParaRPr lang="fr-FR" noProof="0" dirty="0"/>
          </a:p>
        </p:txBody>
      </p:sp>
      <p:sp>
        <p:nvSpPr>
          <p:cNvPr id="23" name="Espace réservé d’image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position du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9" name="Rectangle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rtlCol="0" anchor="b" anchorCtr="0"/>
          <a:lstStyle>
            <a:lvl1pPr algn="ctr">
              <a:defRPr/>
            </a:lvl1pPr>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9579D8FF-135A-4389-BC68-FE3416DC774B}"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7" name="Espace réservé d’image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de contenu Troi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Rectangle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AE9A637-BF72-4013-8D0B-9E97FCA1F309}" type="datetime1">
              <a:rPr lang="fr-FR" noProof="0" smtClean="0"/>
              <a:t>15/01/2021</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6" name="Espace réservé du texte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7" name="Espace réservé du texte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8" name="Espace réservé du texte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19" name="Espace réservé du texte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3" name="Espace réservé du texte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4" name="Espace réservé du texte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fr-FR" noProof="0"/>
              <a:t>Cliquez pour modifier les styles du texte du masque</a:t>
            </a:r>
          </a:p>
        </p:txBody>
      </p:sp>
      <p:sp>
        <p:nvSpPr>
          <p:cNvPr id="21" name="Espace réservé d’image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fld id="{9D5D54BB-5059-47AA-8F0D-4B1B7A83139F}" type="datetime1">
              <a:rPr lang="fr-FR" noProof="0" smtClean="0"/>
              <a:t>15/01/2021</a:t>
            </a:fld>
            <a:endParaRPr lang="fr-FR" noProof="0" dirty="0"/>
          </a:p>
        </p:txBody>
      </p:sp>
      <p:sp>
        <p:nvSpPr>
          <p:cNvPr id="5" name="Espace réservé du pied de page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pPr rtl="0"/>
            <a:fld id="{4950F5D8-22E1-4015-8661-E5B1FD28C2DE}" type="slidenum">
              <a:rPr lang="fr-FR" noProof="0" smtClean="0"/>
              <a:pPr rtl="0"/>
              <a:t>‹#›</a:t>
            </a:fld>
            <a:endParaRPr lang="fr-FR"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6ADA7-71A1-44A8-81BF-1B6CACFB7577}"/>
              </a:ext>
            </a:extLst>
          </p:cNvPr>
          <p:cNvSpPr>
            <a:spLocks noGrp="1"/>
          </p:cNvSpPr>
          <p:nvPr>
            <p:ph type="ctrTitle"/>
          </p:nvPr>
        </p:nvSpPr>
        <p:spPr>
          <a:xfrm>
            <a:off x="3585972" y="2660233"/>
            <a:ext cx="5020056" cy="4184515"/>
          </a:xfrm>
        </p:spPr>
        <p:txBody>
          <a:bodyPr rtlCol="0">
            <a:noAutofit/>
          </a:bodyPr>
          <a:lstStyle/>
          <a:p>
            <a:r>
              <a:rPr lang="fr-FR" sz="4000" dirty="0"/>
              <a:t>Plate-forme pour la l’irrigation intelligente des fermes intelligente et de l’agriculture de précision : E-Agriculture</a:t>
            </a:r>
            <a:br>
              <a:rPr lang="fr-MA" sz="4000" dirty="0">
                <a:latin typeface="Calibri" panose="020F0502020204030204" pitchFamily="34" charset="0"/>
                <a:ea typeface="Calibri" panose="020F0502020204030204" pitchFamily="34" charset="0"/>
                <a:cs typeface="Arial" panose="020B0604020202020204" pitchFamily="34" charset="0"/>
              </a:rPr>
            </a:br>
            <a:r>
              <a:rPr lang="fr-FR" sz="3800" dirty="0"/>
              <a:t> </a:t>
            </a:r>
          </a:p>
        </p:txBody>
      </p:sp>
      <p:sp>
        <p:nvSpPr>
          <p:cNvPr id="6" name="Rectangle 5">
            <a:extLst>
              <a:ext uri="{FF2B5EF4-FFF2-40B4-BE49-F238E27FC236}">
                <a16:creationId xmlns:a16="http://schemas.microsoft.com/office/drawing/2014/main" id="{61AAD34C-19F3-45E9-97AB-ADCA2B64BF1E}"/>
              </a:ext>
            </a:extLst>
          </p:cNvPr>
          <p:cNvSpPr/>
          <p:nvPr/>
        </p:nvSpPr>
        <p:spPr>
          <a:xfrm>
            <a:off x="4174435" y="1470991"/>
            <a:ext cx="3723861" cy="821635"/>
          </a:xfrm>
          <a:prstGeom prst="rect">
            <a:avLst/>
          </a:prstGeom>
          <a:solidFill>
            <a:schemeClr val="accent1">
              <a:lumMod val="90000"/>
              <a:lumOff val="1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200" b="1" dirty="0"/>
              <a:t>PFA</a:t>
            </a:r>
          </a:p>
        </p:txBody>
      </p:sp>
      <p:pic>
        <p:nvPicPr>
          <p:cNvPr id="1026" name="Picture 2" descr="RÃ©sultat de recherche d'images pour &quot;ensak&quot;">
            <a:extLst>
              <a:ext uri="{FF2B5EF4-FFF2-40B4-BE49-F238E27FC236}">
                <a16:creationId xmlns:a16="http://schemas.microsoft.com/office/drawing/2014/main" id="{B8C6439E-755D-4958-B757-81BA84610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03" y="0"/>
            <a:ext cx="28765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F806C0-2E4D-4D1A-ADD3-7B5611787053}"/>
              </a:ext>
            </a:extLst>
          </p:cNvPr>
          <p:cNvPicPr>
            <a:picLocks noChangeAspect="1"/>
          </p:cNvPicPr>
          <p:nvPr/>
        </p:nvPicPr>
        <p:blipFill>
          <a:blip r:embed="rId4"/>
          <a:stretch>
            <a:fillRect/>
          </a:stretch>
        </p:blipFill>
        <p:spPr>
          <a:xfrm>
            <a:off x="258003" y="1881808"/>
            <a:ext cx="2876550" cy="4565374"/>
          </a:xfrm>
          <a:prstGeom prst="rect">
            <a:avLst/>
          </a:prstGeom>
        </p:spPr>
      </p:pic>
      <p:pic>
        <p:nvPicPr>
          <p:cNvPr id="4" name="Picture 3">
            <a:extLst>
              <a:ext uri="{FF2B5EF4-FFF2-40B4-BE49-F238E27FC236}">
                <a16:creationId xmlns:a16="http://schemas.microsoft.com/office/drawing/2014/main" id="{F6697F39-5FD9-49CD-9098-FCE8629AA498}"/>
              </a:ext>
            </a:extLst>
          </p:cNvPr>
          <p:cNvPicPr>
            <a:picLocks noChangeAspect="1"/>
          </p:cNvPicPr>
          <p:nvPr/>
        </p:nvPicPr>
        <p:blipFill>
          <a:blip r:embed="rId5"/>
          <a:stretch>
            <a:fillRect/>
          </a:stretch>
        </p:blipFill>
        <p:spPr>
          <a:xfrm>
            <a:off x="8805656" y="1732720"/>
            <a:ext cx="3128341" cy="4714461"/>
          </a:xfrm>
          <a:prstGeom prst="rect">
            <a:avLst/>
          </a:prstGeom>
        </p:spPr>
      </p:pic>
    </p:spTree>
    <p:extLst>
      <p:ext uri="{BB962C8B-B14F-4D97-AF65-F5344CB8AC3E}">
        <p14:creationId xmlns:p14="http://schemas.microsoft.com/office/powerpoint/2010/main" val="99226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rtl="0"/>
            <a:fld id="{9BDDFA00-A466-4CA6-8022-C3CC172B7B3B}" type="datetime1">
              <a:rPr lang="fr-FR" noProof="0" smtClean="0"/>
              <a:t>15/01/2021</a:t>
            </a:fld>
            <a:endParaRPr lang="fr-FR" noProof="0" dirty="0"/>
          </a:p>
        </p:txBody>
      </p:sp>
      <p:sp>
        <p:nvSpPr>
          <p:cNvPr id="3" name="Espace réservé du pied de page 2"/>
          <p:cNvSpPr>
            <a:spLocks noGrp="1"/>
          </p:cNvSpPr>
          <p:nvPr>
            <p:ph type="ftr" sz="quarter" idx="11"/>
          </p:nvPr>
        </p:nvSpPr>
        <p:spPr/>
        <p:txBody>
          <a:bodyPr/>
          <a:lstStyle/>
          <a:p>
            <a:pPr rtl="0"/>
            <a:r>
              <a:rPr lang="fr-FR" noProof="0"/>
              <a:t>AJOUTER UN PIED DE PAGE</a:t>
            </a:r>
            <a:endParaRPr lang="fr-FR" noProof="0" dirty="0"/>
          </a:p>
        </p:txBody>
      </p:sp>
      <p:sp>
        <p:nvSpPr>
          <p:cNvPr id="4" name="Espace réservé du numéro de diapositive 3"/>
          <p:cNvSpPr>
            <a:spLocks noGrp="1"/>
          </p:cNvSpPr>
          <p:nvPr>
            <p:ph type="sldNum" sz="quarter" idx="12"/>
          </p:nvPr>
        </p:nvSpPr>
        <p:spPr/>
        <p:txBody>
          <a:bodyPr/>
          <a:lstStyle/>
          <a:p>
            <a:pPr rtl="0"/>
            <a:fld id="{4950F5D8-22E1-4015-8661-E5B1FD28C2DE}" type="slidenum">
              <a:rPr lang="fr-FR" noProof="0" smtClean="0"/>
              <a:t>10</a:t>
            </a:fld>
            <a:endParaRPr lang="fr-FR" noProof="0" dirty="0"/>
          </a:p>
        </p:txBody>
      </p:sp>
      <p:sp>
        <p:nvSpPr>
          <p:cNvPr id="5" name="Titre 4"/>
          <p:cNvSpPr>
            <a:spLocks noGrp="1"/>
          </p:cNvSpPr>
          <p:nvPr>
            <p:ph type="title"/>
          </p:nvPr>
        </p:nvSpPr>
        <p:spPr>
          <a:xfrm>
            <a:off x="794509" y="960347"/>
            <a:ext cx="4156282" cy="1716157"/>
          </a:xfrm>
        </p:spPr>
        <p:txBody>
          <a:bodyPr>
            <a:noAutofit/>
          </a:bodyPr>
          <a:lstStyle/>
          <a:p>
            <a:r>
              <a:rPr lang="fr-FR" sz="2400" i="1" u="sng" dirty="0">
                <a:solidFill>
                  <a:schemeClr val="accent1">
                    <a:lumMod val="25000"/>
                    <a:lumOff val="75000"/>
                  </a:schemeClr>
                </a:solidFill>
              </a:rPr>
              <a:t>Dans le but de promouvoir  notre projets nous avant opter pour une stratégie commerciale qui est la suivante:</a:t>
            </a:r>
          </a:p>
        </p:txBody>
      </p:sp>
      <p:sp>
        <p:nvSpPr>
          <p:cNvPr id="6" name="Espace réservé du texte 5"/>
          <p:cNvSpPr>
            <a:spLocks noGrp="1"/>
          </p:cNvSpPr>
          <p:nvPr>
            <p:ph type="body" sz="half" idx="2"/>
          </p:nvPr>
        </p:nvSpPr>
        <p:spPr>
          <a:xfrm>
            <a:off x="906531" y="2676504"/>
            <a:ext cx="3932237" cy="3811588"/>
          </a:xfrm>
        </p:spPr>
        <p:txBody>
          <a:bodyPr>
            <a:normAutofit fontScale="92500" lnSpcReduction="10000"/>
          </a:bodyPr>
          <a:lstStyle/>
          <a:p>
            <a:endParaRPr lang="fr-FR" dirty="0"/>
          </a:p>
          <a:p>
            <a:pPr marL="285750" indent="-285750">
              <a:buFont typeface="Arial" panose="020B0604020202020204" pitchFamily="34" charset="0"/>
              <a:buChar char="•"/>
            </a:pPr>
            <a:r>
              <a:rPr lang="fr-FR" dirty="0"/>
              <a:t>Nous allons essaye de chercher des </a:t>
            </a:r>
            <a:r>
              <a:rPr lang="fr-FR" dirty="0">
                <a:solidFill>
                  <a:srgbClr val="FFC000"/>
                </a:solidFill>
              </a:rPr>
              <a:t>sponsors</a:t>
            </a:r>
            <a:r>
              <a:rPr lang="fr-FR" dirty="0"/>
              <a:t> qui aimerait financer le lancement de la commercialisation du prototype </a:t>
            </a:r>
            <a:r>
              <a:rPr lang="fr-FR" sz="2000" dirty="0">
                <a:solidFill>
                  <a:schemeClr val="accent1">
                    <a:lumMod val="50000"/>
                    <a:lumOff val="50000"/>
                  </a:schemeClr>
                </a:solidFill>
                <a:latin typeface="Algerian" pitchFamily="82" charset="0"/>
              </a:rPr>
              <a:t>digital plant .</a:t>
            </a:r>
            <a:r>
              <a:rPr lang="fr-FR" dirty="0"/>
              <a:t> Vu les coûts supplémentaires des options que nous souhaitons ajouter mais qui reste néanmoins faible vis-à-vis de la performance du prototype.</a:t>
            </a:r>
          </a:p>
          <a:p>
            <a:pPr marL="285750" indent="-285750">
              <a:buFont typeface="Arial" panose="020B0604020202020204" pitchFamily="34" charset="0"/>
              <a:buChar char="•"/>
            </a:pPr>
            <a:r>
              <a:rPr lang="fr-FR" dirty="0"/>
              <a:t>Essayer de contacter le maximum  d ’ entreprises et de fermes qui s’intéressent à la recherche dans ce domaine.</a:t>
            </a:r>
          </a:p>
          <a:p>
            <a:pPr marL="285750" indent="-285750">
              <a:buFont typeface="Arial" panose="020B0604020202020204" pitchFamily="34" charset="0"/>
              <a:buChar char="•"/>
            </a:pPr>
            <a:r>
              <a:rPr lang="fr-FR" dirty="0"/>
              <a:t>Notre participation a divers évènements et compétitions nationaux et internationaux ayant une grande extension dans le domaine professionnel et de l’industrie Agronome.</a:t>
            </a:r>
          </a:p>
        </p:txBody>
      </p:sp>
      <p:sp>
        <p:nvSpPr>
          <p:cNvPr id="7" name="Espace réservé du contenu 6"/>
          <p:cNvSpPr>
            <a:spLocks noGrp="1"/>
          </p:cNvSpPr>
          <p:nvPr>
            <p:ph idx="1"/>
          </p:nvPr>
        </p:nvSpPr>
        <p:spPr>
          <a:xfrm>
            <a:off x="5225291" y="886081"/>
            <a:ext cx="6172200" cy="5361928"/>
          </a:xfrm>
        </p:spPr>
        <p:txBody>
          <a:bodyPr/>
          <a:lstStyle/>
          <a:p>
            <a:r>
              <a:rPr lang="fr-FR" dirty="0"/>
              <a:t>D’un coté technique ,plusieurs améliorations seront faites selon les différentes mis à jours de l’application ,notamment un </a:t>
            </a:r>
            <a:r>
              <a:rPr lang="fr-FR" dirty="0">
                <a:solidFill>
                  <a:srgbClr val="0070C0"/>
                </a:solidFill>
              </a:rPr>
              <a:t>système de camera de surveillance </a:t>
            </a:r>
            <a:r>
              <a:rPr lang="fr-FR" dirty="0"/>
              <a:t>déjà installé et implémenté dans le box ainsi    qu' un </a:t>
            </a:r>
            <a:r>
              <a:rPr lang="fr-FR" dirty="0">
                <a:solidFill>
                  <a:srgbClr val="0070C0"/>
                </a:solidFill>
              </a:rPr>
              <a:t>système de traitement par pesticides </a:t>
            </a:r>
            <a:r>
              <a:rPr lang="fr-FR" dirty="0"/>
              <a:t>en cas de présence d’insectes ou de parasites détectés autour de la plante via une notification générée par le box et transmis vers l application ,</a:t>
            </a:r>
            <a:r>
              <a:rPr lang="fr-FR" dirty="0">
                <a:solidFill>
                  <a:srgbClr val="0070C0"/>
                </a:solidFill>
              </a:rPr>
              <a:t>un système GPS </a:t>
            </a:r>
            <a:r>
              <a:rPr lang="fr-FR" dirty="0"/>
              <a:t>pouvant donner les coordonnes exactes de la plante et aussi de pouvoir surveiller le box depuis notre téléphone en cas de déplacement ,etc.…. </a:t>
            </a:r>
          </a:p>
        </p:txBody>
      </p:sp>
    </p:spTree>
    <p:extLst>
      <p:ext uri="{BB962C8B-B14F-4D97-AF65-F5344CB8AC3E}">
        <p14:creationId xmlns:p14="http://schemas.microsoft.com/office/powerpoint/2010/main" val="3505973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658026-A8A3-4589-916A-FA44B7194201}"/>
              </a:ext>
            </a:extLst>
          </p:cNvPr>
          <p:cNvSpPr>
            <a:spLocks noGrp="1"/>
          </p:cNvSpPr>
          <p:nvPr>
            <p:ph type="title"/>
          </p:nvPr>
        </p:nvSpPr>
        <p:spPr>
          <a:xfrm>
            <a:off x="820265" y="517832"/>
            <a:ext cx="4585780" cy="593405"/>
          </a:xfrm>
        </p:spPr>
        <p:txBody>
          <a:bodyPr/>
          <a:lstStyle/>
          <a:p>
            <a:r>
              <a:rPr lang="fr-FR" u="sng" dirty="0"/>
              <a:t>Côté Financement : </a:t>
            </a:r>
          </a:p>
        </p:txBody>
      </p:sp>
      <p:graphicFrame>
        <p:nvGraphicFramePr>
          <p:cNvPr id="10" name="Espace réservé du contenu 9">
            <a:extLst>
              <a:ext uri="{FF2B5EF4-FFF2-40B4-BE49-F238E27FC236}">
                <a16:creationId xmlns:a16="http://schemas.microsoft.com/office/drawing/2014/main" id="{AE136E19-3502-454A-A08A-D8ED49926982}"/>
              </a:ext>
            </a:extLst>
          </p:cNvPr>
          <p:cNvGraphicFramePr>
            <a:graphicFrameLocks noGrp="1"/>
          </p:cNvGraphicFramePr>
          <p:nvPr>
            <p:ph sz="quarter" idx="4"/>
            <p:extLst>
              <p:ext uri="{D42A27DB-BD31-4B8C-83A1-F6EECF244321}">
                <p14:modId xmlns:p14="http://schemas.microsoft.com/office/powerpoint/2010/main" val="3948446597"/>
              </p:ext>
            </p:extLst>
          </p:nvPr>
        </p:nvGraphicFramePr>
        <p:xfrm>
          <a:off x="6597749" y="1111237"/>
          <a:ext cx="4864124" cy="4513262"/>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17B5968B-0AC6-4E97-8B2A-36B25EF92EEA}"/>
              </a:ext>
            </a:extLst>
          </p:cNvPr>
          <p:cNvSpPr/>
          <p:nvPr/>
        </p:nvSpPr>
        <p:spPr>
          <a:xfrm>
            <a:off x="1223889" y="2096086"/>
            <a:ext cx="492369" cy="422031"/>
          </a:xfrm>
          <a:prstGeom prst="rect">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E29B7C-07D0-42A1-8D1D-635BB5989C67}"/>
              </a:ext>
            </a:extLst>
          </p:cNvPr>
          <p:cNvSpPr/>
          <p:nvPr/>
        </p:nvSpPr>
        <p:spPr>
          <a:xfrm>
            <a:off x="2166425" y="2096086"/>
            <a:ext cx="3427828" cy="42203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BOXING : 600 DH </a:t>
            </a:r>
          </a:p>
        </p:txBody>
      </p:sp>
      <p:sp>
        <p:nvSpPr>
          <p:cNvPr id="15" name="Rectangle 14">
            <a:extLst>
              <a:ext uri="{FF2B5EF4-FFF2-40B4-BE49-F238E27FC236}">
                <a16:creationId xmlns:a16="http://schemas.microsoft.com/office/drawing/2014/main" id="{8D7F20CF-E704-4C86-A469-A8B76EF10ACF}"/>
              </a:ext>
            </a:extLst>
          </p:cNvPr>
          <p:cNvSpPr/>
          <p:nvPr/>
        </p:nvSpPr>
        <p:spPr>
          <a:xfrm>
            <a:off x="1223889" y="3010486"/>
            <a:ext cx="492369" cy="418514"/>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4BF4141-172F-4ACB-9663-868F891AD4DD}"/>
              </a:ext>
            </a:extLst>
          </p:cNvPr>
          <p:cNvSpPr/>
          <p:nvPr/>
        </p:nvSpPr>
        <p:spPr>
          <a:xfrm>
            <a:off x="2166425" y="3010486"/>
            <a:ext cx="3427828" cy="41851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MATERIELS : 2000 DH </a:t>
            </a:r>
          </a:p>
        </p:txBody>
      </p:sp>
      <p:sp>
        <p:nvSpPr>
          <p:cNvPr id="17" name="Rectangle 16">
            <a:extLst>
              <a:ext uri="{FF2B5EF4-FFF2-40B4-BE49-F238E27FC236}">
                <a16:creationId xmlns:a16="http://schemas.microsoft.com/office/drawing/2014/main" id="{C8712C4B-5B0E-4509-98FA-734CFDF69268}"/>
              </a:ext>
            </a:extLst>
          </p:cNvPr>
          <p:cNvSpPr/>
          <p:nvPr/>
        </p:nvSpPr>
        <p:spPr>
          <a:xfrm>
            <a:off x="1223889" y="3938954"/>
            <a:ext cx="4370364" cy="41851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TOTAL : 2600 DH</a:t>
            </a:r>
          </a:p>
        </p:txBody>
      </p:sp>
    </p:spTree>
    <p:extLst>
      <p:ext uri="{BB962C8B-B14F-4D97-AF65-F5344CB8AC3E}">
        <p14:creationId xmlns:p14="http://schemas.microsoft.com/office/powerpoint/2010/main" val="207296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34766D-B823-4136-8AF2-BF2B064CDA17}"/>
              </a:ext>
            </a:extLst>
          </p:cNvPr>
          <p:cNvPicPr>
            <a:picLocks noChangeAspect="1"/>
          </p:cNvPicPr>
          <p:nvPr/>
        </p:nvPicPr>
        <p:blipFill rotWithShape="1">
          <a:blip r:embed="rId2"/>
          <a:srcRect l="1967"/>
          <a:stretch/>
        </p:blipFill>
        <p:spPr>
          <a:xfrm>
            <a:off x="1597555" y="901779"/>
            <a:ext cx="3313044" cy="5266772"/>
          </a:xfrm>
          <a:prstGeom prst="rect">
            <a:avLst/>
          </a:prstGeom>
        </p:spPr>
      </p:pic>
      <p:pic>
        <p:nvPicPr>
          <p:cNvPr id="9" name="Picture 8">
            <a:extLst>
              <a:ext uri="{FF2B5EF4-FFF2-40B4-BE49-F238E27FC236}">
                <a16:creationId xmlns:a16="http://schemas.microsoft.com/office/drawing/2014/main" id="{70BB2AEC-4F61-4FFC-B7F1-7CF5F9A252E5}"/>
              </a:ext>
            </a:extLst>
          </p:cNvPr>
          <p:cNvPicPr>
            <a:picLocks noChangeAspect="1"/>
          </p:cNvPicPr>
          <p:nvPr/>
        </p:nvPicPr>
        <p:blipFill>
          <a:blip r:embed="rId3"/>
          <a:stretch>
            <a:fillRect/>
          </a:stretch>
        </p:blipFill>
        <p:spPr>
          <a:xfrm>
            <a:off x="6992177" y="901779"/>
            <a:ext cx="3413103" cy="5266772"/>
          </a:xfrm>
          <a:prstGeom prst="rect">
            <a:avLst/>
          </a:prstGeom>
        </p:spPr>
      </p:pic>
    </p:spTree>
    <p:extLst>
      <p:ext uri="{BB962C8B-B14F-4D97-AF65-F5344CB8AC3E}">
        <p14:creationId xmlns:p14="http://schemas.microsoft.com/office/powerpoint/2010/main" val="2411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252430-2396-464D-BEB3-5C16841D68AA}"/>
              </a:ext>
            </a:extLst>
          </p:cNvPr>
          <p:cNvSpPr>
            <a:spLocks noGrp="1"/>
          </p:cNvSpPr>
          <p:nvPr>
            <p:ph type="dt" sz="half" idx="10"/>
          </p:nvPr>
        </p:nvSpPr>
        <p:spPr/>
        <p:txBody>
          <a:bodyPr/>
          <a:lstStyle/>
          <a:p>
            <a:pPr rtl="0"/>
            <a:fld id="{D2F8C430-9D0B-49C6-85F3-2A11504F11EC}" type="datetime1">
              <a:rPr lang="fr-FR" noProof="0" smtClean="0"/>
              <a:t>15/01/2021</a:t>
            </a:fld>
            <a:endParaRPr lang="fr-FR" noProof="0" dirty="0"/>
          </a:p>
        </p:txBody>
      </p:sp>
      <p:pic>
        <p:nvPicPr>
          <p:cNvPr id="5122" name="Picture 2">
            <a:extLst>
              <a:ext uri="{FF2B5EF4-FFF2-40B4-BE49-F238E27FC236}">
                <a16:creationId xmlns:a16="http://schemas.microsoft.com/office/drawing/2014/main" id="{4831C26F-7C9E-4CD5-86BC-BA4B6732E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988"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83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B9F397-693D-4BCA-8446-BBAFBC3ACDB0}"/>
              </a:ext>
            </a:extLst>
          </p:cNvPr>
          <p:cNvSpPr>
            <a:spLocks noGrp="1"/>
          </p:cNvSpPr>
          <p:nvPr>
            <p:ph type="sldNum" sz="quarter" idx="12"/>
          </p:nvPr>
        </p:nvSpPr>
        <p:spPr/>
        <p:txBody>
          <a:bodyPr/>
          <a:lstStyle/>
          <a:p>
            <a:pPr rtl="0"/>
            <a:fld id="{4950F5D8-22E1-4015-8661-E5B1FD28C2DE}" type="slidenum">
              <a:rPr lang="fr-FR" noProof="0" smtClean="0"/>
              <a:t>14</a:t>
            </a:fld>
            <a:endParaRPr lang="fr-FR" noProof="0" dirty="0"/>
          </a:p>
        </p:txBody>
      </p:sp>
      <p:pic>
        <p:nvPicPr>
          <p:cNvPr id="9" name="Picture 8">
            <a:extLst>
              <a:ext uri="{FF2B5EF4-FFF2-40B4-BE49-F238E27FC236}">
                <a16:creationId xmlns:a16="http://schemas.microsoft.com/office/drawing/2014/main" id="{A94957E6-F38D-4092-820C-BE13E689A0A5}"/>
              </a:ext>
            </a:extLst>
          </p:cNvPr>
          <p:cNvPicPr>
            <a:picLocks noChangeAspect="1"/>
          </p:cNvPicPr>
          <p:nvPr/>
        </p:nvPicPr>
        <p:blipFill>
          <a:blip r:embed="rId2"/>
          <a:stretch>
            <a:fillRect/>
          </a:stretch>
        </p:blipFill>
        <p:spPr>
          <a:xfrm>
            <a:off x="2611244" y="0"/>
            <a:ext cx="6969512" cy="6858000"/>
          </a:xfrm>
          <a:prstGeom prst="rect">
            <a:avLst/>
          </a:prstGeom>
        </p:spPr>
      </p:pic>
    </p:spTree>
    <p:extLst>
      <p:ext uri="{BB962C8B-B14F-4D97-AF65-F5344CB8AC3E}">
        <p14:creationId xmlns:p14="http://schemas.microsoft.com/office/powerpoint/2010/main" val="85217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86A43F4-7C29-4AEA-A224-60D6E67B696C}"/>
              </a:ext>
            </a:extLst>
          </p:cNvPr>
          <p:cNvPicPr>
            <a:picLocks noChangeAspect="1"/>
          </p:cNvPicPr>
          <p:nvPr/>
        </p:nvPicPr>
        <p:blipFill>
          <a:blip r:embed="rId2"/>
          <a:stretch>
            <a:fillRect/>
          </a:stretch>
        </p:blipFill>
        <p:spPr>
          <a:xfrm>
            <a:off x="2611244" y="0"/>
            <a:ext cx="6969512" cy="6858000"/>
          </a:xfrm>
          <a:prstGeom prst="rect">
            <a:avLst/>
          </a:prstGeom>
        </p:spPr>
      </p:pic>
    </p:spTree>
    <p:extLst>
      <p:ext uri="{BB962C8B-B14F-4D97-AF65-F5344CB8AC3E}">
        <p14:creationId xmlns:p14="http://schemas.microsoft.com/office/powerpoint/2010/main" val="404555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0404-0F94-4AB3-8CFF-69E87020AEDB}"/>
              </a:ext>
            </a:extLst>
          </p:cNvPr>
          <p:cNvSpPr>
            <a:spLocks noGrp="1"/>
          </p:cNvSpPr>
          <p:nvPr>
            <p:ph type="title"/>
          </p:nvPr>
        </p:nvSpPr>
        <p:spPr>
          <a:xfrm>
            <a:off x="404178" y="476596"/>
            <a:ext cx="4585780" cy="1091078"/>
          </a:xfrm>
        </p:spPr>
        <p:txBody>
          <a:bodyPr/>
          <a:lstStyle/>
          <a:p>
            <a:r>
              <a:rPr lang="fr-FR" u="sng" dirty="0"/>
              <a:t>Fiche technique du projet :</a:t>
            </a:r>
            <a:endParaRPr lang="fr-MA" u="sng" dirty="0"/>
          </a:p>
        </p:txBody>
      </p:sp>
      <p:sp>
        <p:nvSpPr>
          <p:cNvPr id="3" name="Content Placeholder 2">
            <a:extLst>
              <a:ext uri="{FF2B5EF4-FFF2-40B4-BE49-F238E27FC236}">
                <a16:creationId xmlns:a16="http://schemas.microsoft.com/office/drawing/2014/main" id="{F2830EBF-F4BA-4FBC-9D68-7672F08089C0}"/>
              </a:ext>
            </a:extLst>
          </p:cNvPr>
          <p:cNvSpPr>
            <a:spLocks noGrp="1"/>
          </p:cNvSpPr>
          <p:nvPr>
            <p:ph sz="quarter" idx="4"/>
          </p:nvPr>
        </p:nvSpPr>
        <p:spPr>
          <a:xfrm>
            <a:off x="114219" y="1853815"/>
            <a:ext cx="4607015" cy="4719263"/>
          </a:xfrm>
        </p:spPr>
        <p:txBody>
          <a:bodyPr>
            <a:normAutofit lnSpcReduction="10000"/>
          </a:bodyPr>
          <a:lstStyle/>
          <a:p>
            <a:endParaRPr lang="fr-MA" dirty="0"/>
          </a:p>
          <a:p>
            <a:r>
              <a:rPr lang="fr-MA" sz="3000" u="sng" dirty="0"/>
              <a:t> </a:t>
            </a:r>
            <a:r>
              <a:rPr lang="fr-MA" sz="3000" b="1" u="sng" dirty="0"/>
              <a:t>Matériel et outillage : </a:t>
            </a:r>
            <a:endParaRPr lang="fr-MA" sz="3000" u="sng" dirty="0"/>
          </a:p>
          <a:p>
            <a:r>
              <a:rPr lang="fr-FR" dirty="0"/>
              <a:t> -capteur de température et humidité </a:t>
            </a:r>
          </a:p>
          <a:p>
            <a:r>
              <a:rPr lang="fr-MA" dirty="0"/>
              <a:t>-capteur d'humidité du sol </a:t>
            </a:r>
          </a:p>
          <a:p>
            <a:r>
              <a:rPr lang="fr-FR" dirty="0"/>
              <a:t>-capteur de flammes (système de sécurité) </a:t>
            </a:r>
          </a:p>
          <a:p>
            <a:r>
              <a:rPr lang="fr-MA" dirty="0"/>
              <a:t>-photorésistance </a:t>
            </a:r>
          </a:p>
          <a:p>
            <a:r>
              <a:rPr lang="fr-MA" dirty="0"/>
              <a:t>-Pompe/moteur </a:t>
            </a:r>
          </a:p>
          <a:p>
            <a:r>
              <a:rPr lang="fr-MA" dirty="0"/>
              <a:t>-lampes UV </a:t>
            </a:r>
          </a:p>
          <a:p>
            <a:r>
              <a:rPr lang="fr-MA" dirty="0"/>
              <a:t>-Capteur de gaz MQ2 </a:t>
            </a:r>
          </a:p>
          <a:p>
            <a:r>
              <a:rPr lang="fr-FR" dirty="0"/>
              <a:t>-Capteur de C02 MQ135 (qualité d'air) </a:t>
            </a:r>
          </a:p>
          <a:p>
            <a:r>
              <a:rPr lang="fr-MA" dirty="0"/>
              <a:t>-Capteur de niveau d'eau </a:t>
            </a:r>
          </a:p>
          <a:p>
            <a:r>
              <a:rPr lang="fr-MA" dirty="0"/>
              <a:t>-Arduino UNO </a:t>
            </a:r>
          </a:p>
          <a:p>
            <a:r>
              <a:rPr lang="fr-MA" dirty="0"/>
              <a:t>-Raspberry 3B+ </a:t>
            </a:r>
          </a:p>
          <a:p>
            <a:r>
              <a:rPr lang="fr-MA" dirty="0"/>
              <a:t>-Relais </a:t>
            </a:r>
          </a:p>
          <a:p>
            <a:r>
              <a:rPr lang="fr-FR" dirty="0"/>
              <a:t>-Ventilateur de refroidissement et d’aération </a:t>
            </a:r>
            <a:endParaRPr lang="fr-MA" dirty="0"/>
          </a:p>
        </p:txBody>
      </p:sp>
      <p:sp>
        <p:nvSpPr>
          <p:cNvPr id="6" name="Slide Number Placeholder 5">
            <a:extLst>
              <a:ext uri="{FF2B5EF4-FFF2-40B4-BE49-F238E27FC236}">
                <a16:creationId xmlns:a16="http://schemas.microsoft.com/office/drawing/2014/main" id="{B9174925-2DBD-47D7-B9F2-C1F5DD9EB7B8}"/>
              </a:ext>
            </a:extLst>
          </p:cNvPr>
          <p:cNvSpPr>
            <a:spLocks noGrp="1"/>
          </p:cNvSpPr>
          <p:nvPr>
            <p:ph type="sldNum" sz="quarter" idx="12"/>
          </p:nvPr>
        </p:nvSpPr>
        <p:spPr/>
        <p:txBody>
          <a:bodyPr/>
          <a:lstStyle/>
          <a:p>
            <a:pPr rtl="0"/>
            <a:fld id="{4950F5D8-22E1-4015-8661-E5B1FD28C2DE}" type="slidenum">
              <a:rPr lang="fr-FR" noProof="0" smtClean="0"/>
              <a:t>16</a:t>
            </a:fld>
            <a:endParaRPr lang="fr-FR" noProof="0" dirty="0"/>
          </a:p>
        </p:txBody>
      </p:sp>
      <p:sp>
        <p:nvSpPr>
          <p:cNvPr id="8" name="Rectangle 7">
            <a:extLst>
              <a:ext uri="{FF2B5EF4-FFF2-40B4-BE49-F238E27FC236}">
                <a16:creationId xmlns:a16="http://schemas.microsoft.com/office/drawing/2014/main" id="{0CADAF61-D6E8-41C8-AEB3-217DDE909C1D}"/>
              </a:ext>
            </a:extLst>
          </p:cNvPr>
          <p:cNvSpPr/>
          <p:nvPr/>
        </p:nvSpPr>
        <p:spPr>
          <a:xfrm>
            <a:off x="6543116" y="1675968"/>
            <a:ext cx="6096000" cy="4897110"/>
          </a:xfrm>
          <a:prstGeom prst="rect">
            <a:avLst/>
          </a:prstGeom>
        </p:spPr>
        <p:txBody>
          <a:bodyPr>
            <a:spAutoFit/>
          </a:bodyPr>
          <a:lstStyle/>
          <a:p>
            <a:r>
              <a:rPr lang="fr-MA" sz="2800" b="1" u="sng" dirty="0">
                <a:solidFill>
                  <a:schemeClr val="tx2"/>
                </a:solidFill>
                <a:latin typeface="Calibri" panose="020F0502020204030204" pitchFamily="34" charset="0"/>
              </a:rPr>
              <a:t>Grandeurs générées: </a:t>
            </a:r>
            <a:endParaRPr lang="fr-MA" sz="2800" u="sng" dirty="0">
              <a:solidFill>
                <a:schemeClr val="tx2"/>
              </a:solidFill>
              <a:latin typeface="Calibri" panose="020F0502020204030204" pitchFamily="34" charset="0"/>
            </a:endParaRPr>
          </a:p>
          <a:p>
            <a:pPr marL="228600" indent="-228600">
              <a:lnSpc>
                <a:spcPct val="85000"/>
              </a:lnSpc>
              <a:spcBef>
                <a:spcPts val="600"/>
              </a:spcBef>
              <a:buClr>
                <a:schemeClr val="bg1">
                  <a:lumMod val="50000"/>
                </a:schemeClr>
              </a:buClr>
              <a:buFont typeface="Arial" panose="020B0604020202020204" pitchFamily="34" charset="0"/>
              <a:buChar char="•"/>
            </a:pPr>
            <a:r>
              <a:rPr lang="fr-MA" dirty="0">
                <a:solidFill>
                  <a:schemeClr val="tx2"/>
                </a:solidFill>
              </a:rPr>
              <a:t>1: température en C </a:t>
            </a:r>
          </a:p>
          <a:p>
            <a:pPr marL="228600" indent="-228600">
              <a:lnSpc>
                <a:spcPct val="85000"/>
              </a:lnSpc>
              <a:spcBef>
                <a:spcPts val="600"/>
              </a:spcBef>
              <a:buClr>
                <a:schemeClr val="bg1">
                  <a:lumMod val="50000"/>
                </a:schemeClr>
              </a:buClr>
              <a:buFont typeface="Arial" panose="020B0604020202020204" pitchFamily="34" charset="0"/>
              <a:buChar char="•"/>
            </a:pPr>
            <a:r>
              <a:rPr lang="fr-MA" dirty="0">
                <a:solidFill>
                  <a:schemeClr val="tx2"/>
                </a:solidFill>
              </a:rPr>
              <a:t>2: humidité en %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3: température de rosée en C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4: qualité d'aire MQ135 (C02) ppm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5: degrés de luminosité (0 -1023)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6: degrés d'humidité du sol (0-1023)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7: capteur de pluie (1-0)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8: capteur de flammes (1-0)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9: capteur de gaz et de fumée MQ2 (1-0)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10: pression de saturation en mbar </a:t>
            </a:r>
          </a:p>
          <a:p>
            <a:pPr marL="228600" indent="-228600">
              <a:lnSpc>
                <a:spcPct val="85000"/>
              </a:lnSpc>
              <a:spcBef>
                <a:spcPts val="600"/>
              </a:spcBef>
              <a:buClr>
                <a:schemeClr val="bg1">
                  <a:lumMod val="50000"/>
                </a:schemeClr>
              </a:buClr>
              <a:buFont typeface="Arial" panose="020B0604020202020204" pitchFamily="34" charset="0"/>
              <a:buChar char="•"/>
            </a:pPr>
            <a:r>
              <a:rPr lang="fr-MA" dirty="0">
                <a:solidFill>
                  <a:schemeClr val="tx2"/>
                </a:solidFill>
              </a:rPr>
              <a:t>11: pression atmosphérique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12: vaporisation de l'eau (1-0) </a:t>
            </a:r>
          </a:p>
          <a:p>
            <a:pPr marL="228600" indent="-228600">
              <a:lnSpc>
                <a:spcPct val="85000"/>
              </a:lnSpc>
              <a:spcBef>
                <a:spcPts val="600"/>
              </a:spcBef>
              <a:buClr>
                <a:schemeClr val="bg1">
                  <a:lumMod val="50000"/>
                </a:schemeClr>
              </a:buClr>
              <a:buFont typeface="Arial" panose="020B0604020202020204" pitchFamily="34" charset="0"/>
              <a:buChar char="•"/>
            </a:pPr>
            <a:r>
              <a:rPr lang="fr-MA" dirty="0">
                <a:solidFill>
                  <a:schemeClr val="tx2"/>
                </a:solidFill>
              </a:rPr>
              <a:t>13: vitesse du vent </a:t>
            </a:r>
          </a:p>
          <a:p>
            <a:pPr marL="228600" indent="-228600">
              <a:lnSpc>
                <a:spcPct val="85000"/>
              </a:lnSpc>
              <a:spcBef>
                <a:spcPts val="600"/>
              </a:spcBef>
              <a:buClr>
                <a:schemeClr val="bg1">
                  <a:lumMod val="50000"/>
                </a:schemeClr>
              </a:buClr>
              <a:buFont typeface="Arial" panose="020B0604020202020204" pitchFamily="34" charset="0"/>
              <a:buChar char="•"/>
            </a:pPr>
            <a:r>
              <a:rPr lang="fr-FR" dirty="0">
                <a:solidFill>
                  <a:schemeClr val="tx2"/>
                </a:solidFill>
              </a:rPr>
              <a:t>14: niveau d'eau du réservoir </a:t>
            </a:r>
            <a:endParaRPr lang="fr-MA" dirty="0">
              <a:solidFill>
                <a:schemeClr val="tx2"/>
              </a:solidFill>
            </a:endParaRPr>
          </a:p>
        </p:txBody>
      </p:sp>
    </p:spTree>
    <p:extLst>
      <p:ext uri="{BB962C8B-B14F-4D97-AF65-F5344CB8AC3E}">
        <p14:creationId xmlns:p14="http://schemas.microsoft.com/office/powerpoint/2010/main" val="404732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EBF90-6EE9-43E1-882E-886E31F78D6F}"/>
              </a:ext>
            </a:extLst>
          </p:cNvPr>
          <p:cNvSpPr>
            <a:spLocks noGrp="1"/>
          </p:cNvSpPr>
          <p:nvPr>
            <p:ph type="body" idx="1"/>
          </p:nvPr>
        </p:nvSpPr>
        <p:spPr>
          <a:xfrm>
            <a:off x="185530" y="1034547"/>
            <a:ext cx="5375483" cy="5823454"/>
          </a:xfrm>
        </p:spPr>
        <p:txBody>
          <a:bodyPr>
            <a:normAutofit fontScale="92500" lnSpcReduction="10000"/>
          </a:bodyPr>
          <a:lstStyle/>
          <a:p>
            <a:r>
              <a:rPr lang="fr-FR" dirty="0"/>
              <a:t>Système d’arrosage automatique dédié à la recherche scientifique dans le domaine de l’agriculture. Ce projet consiste à réaliser un dispositif d’arrosage automatique pour des plantes, qui déclenche une arrivée d’eau seulement en cas de besoin. Utilisable pour une seule plante ou pour une petite plantation, ce système pourra être éventuellement répliqué à différentes échelles. Il vous permettra d’entretenir vos plantes en votre absence, ou de gérer la croissance d’espèces particulièrement sensibles à l’humidité et à une température très élevée en établissant des réglages fins avec un refroidissement a l’aide d’un ventilateur. </a:t>
            </a:r>
          </a:p>
          <a:p>
            <a:r>
              <a:rPr lang="fr-FR" dirty="0"/>
              <a:t>Disposé à proximité de la ou des plantes à surveiller, le montage surveille l’état de sécheresse de la terre à l’aide d’un capteur d’humidité du sol, en caractérisant la résistance de la terre entre deux électrodes. Cette information sert ensuite à activer si besoin une pompe 12 V, pilotée grâce à une carte Arduino. Le niveau d’eau est détecté grâce au capteur du niveau d’eau pour remplir le réservoir une fois il n y’a plus d’eau. </a:t>
            </a:r>
          </a:p>
          <a:p>
            <a:r>
              <a:rPr lang="fr-FR" b="1" dirty="0"/>
              <a:t>Utilisation d’une Raspberry Pi pour faire un système vraiment très intelligent : </a:t>
            </a:r>
            <a:r>
              <a:rPr lang="fr-FR" dirty="0"/>
              <a:t>En couplant un Arduino (commande et senseur) avec un Raspberry-Pi, il est également possible de collecter des informations sur les conditions météorologiques à venir. et les afficher sur un écran ou en utilisant une application mobile pour avoir accès aux </a:t>
            </a:r>
            <a:endParaRPr lang="fr-MA" dirty="0"/>
          </a:p>
        </p:txBody>
      </p:sp>
      <p:sp>
        <p:nvSpPr>
          <p:cNvPr id="3" name="Title 2">
            <a:extLst>
              <a:ext uri="{FF2B5EF4-FFF2-40B4-BE49-F238E27FC236}">
                <a16:creationId xmlns:a16="http://schemas.microsoft.com/office/drawing/2014/main" id="{F18A7058-B126-4C7F-BA74-E84FCB1217CB}"/>
              </a:ext>
            </a:extLst>
          </p:cNvPr>
          <p:cNvSpPr>
            <a:spLocks noGrp="1"/>
          </p:cNvSpPr>
          <p:nvPr>
            <p:ph type="title"/>
          </p:nvPr>
        </p:nvSpPr>
        <p:spPr>
          <a:xfrm>
            <a:off x="677967" y="398207"/>
            <a:ext cx="10674246" cy="636340"/>
          </a:xfrm>
        </p:spPr>
        <p:txBody>
          <a:bodyPr>
            <a:normAutofit fontScale="90000"/>
          </a:bodyPr>
          <a:lstStyle/>
          <a:p>
            <a:r>
              <a:rPr lang="fr-MA" u="sng" dirty="0"/>
              <a:t>Principe de fonctionnement : </a:t>
            </a:r>
            <a:br>
              <a:rPr lang="fr-MA" dirty="0"/>
            </a:br>
            <a:endParaRPr lang="fr-MA" dirty="0"/>
          </a:p>
        </p:txBody>
      </p:sp>
      <p:sp>
        <p:nvSpPr>
          <p:cNvPr id="6" name="Slide Number Placeholder 5">
            <a:extLst>
              <a:ext uri="{FF2B5EF4-FFF2-40B4-BE49-F238E27FC236}">
                <a16:creationId xmlns:a16="http://schemas.microsoft.com/office/drawing/2014/main" id="{3FB69365-C85E-4F5F-8F40-98D535147A7C}"/>
              </a:ext>
            </a:extLst>
          </p:cNvPr>
          <p:cNvSpPr>
            <a:spLocks noGrp="1"/>
          </p:cNvSpPr>
          <p:nvPr>
            <p:ph type="sldNum" sz="quarter" idx="12"/>
          </p:nvPr>
        </p:nvSpPr>
        <p:spPr/>
        <p:txBody>
          <a:bodyPr/>
          <a:lstStyle/>
          <a:p>
            <a:pPr rtl="0"/>
            <a:fld id="{4950F5D8-22E1-4015-8661-E5B1FD28C2DE}" type="slidenum">
              <a:rPr lang="fr-FR" noProof="0" smtClean="0"/>
              <a:t>17</a:t>
            </a:fld>
            <a:endParaRPr lang="fr-FR" noProof="0" dirty="0"/>
          </a:p>
        </p:txBody>
      </p:sp>
      <p:sp>
        <p:nvSpPr>
          <p:cNvPr id="8" name="Rectangle 7">
            <a:extLst>
              <a:ext uri="{FF2B5EF4-FFF2-40B4-BE49-F238E27FC236}">
                <a16:creationId xmlns:a16="http://schemas.microsoft.com/office/drawing/2014/main" id="{8B8A0EC5-2012-48BD-A63A-7A4D8F199097}"/>
              </a:ext>
            </a:extLst>
          </p:cNvPr>
          <p:cNvSpPr/>
          <p:nvPr/>
        </p:nvSpPr>
        <p:spPr>
          <a:xfrm>
            <a:off x="5870713" y="1189865"/>
            <a:ext cx="4346713" cy="5355312"/>
          </a:xfrm>
          <a:prstGeom prst="rect">
            <a:avLst/>
          </a:prstGeom>
        </p:spPr>
        <p:txBody>
          <a:bodyPr wrap="square">
            <a:spAutoFit/>
          </a:bodyPr>
          <a:lstStyle/>
          <a:p>
            <a:r>
              <a:rPr lang="fr-FR" dirty="0">
                <a:solidFill>
                  <a:schemeClr val="accent4"/>
                </a:solidFill>
                <a:latin typeface="Calibri" panose="020F0502020204030204" pitchFamily="34" charset="0"/>
              </a:rPr>
              <a:t>informations collectés par les capteurs utilisés pour avoir des meilleurs conditions de vie pour la plante .(irrigation automatique, lumière ultra-violet automatique) </a:t>
            </a:r>
          </a:p>
          <a:p>
            <a:r>
              <a:rPr lang="fr-FR" dirty="0">
                <a:solidFill>
                  <a:schemeClr val="accent4"/>
                </a:solidFill>
                <a:latin typeface="Calibri" panose="020F0502020204030204" pitchFamily="34" charset="0"/>
              </a:rPr>
              <a:t> Le système est équipé d’une caméra connectée a un Raspberry pour prendre des photos et les envoyés au propriétaire sur l’application mobile que nous avons réalisé </a:t>
            </a:r>
          </a:p>
          <a:p>
            <a:endParaRPr lang="fr-MA" dirty="0">
              <a:solidFill>
                <a:schemeClr val="accent4"/>
              </a:solidFill>
              <a:latin typeface="Calibri" panose="020F0502020204030204" pitchFamily="34" charset="0"/>
            </a:endParaRPr>
          </a:p>
          <a:p>
            <a:r>
              <a:rPr lang="fr-FR" dirty="0">
                <a:solidFill>
                  <a:schemeClr val="accent4"/>
                </a:solidFill>
                <a:latin typeface="Calibri" panose="020F0502020204030204" pitchFamily="34" charset="0"/>
              </a:rPr>
              <a:t>pour connaitre l’état de la plante et suivre sa croissance. </a:t>
            </a:r>
          </a:p>
          <a:p>
            <a:r>
              <a:rPr lang="fr-FR" dirty="0">
                <a:solidFill>
                  <a:schemeClr val="accent4"/>
                </a:solidFill>
                <a:latin typeface="Calibri" panose="020F0502020204030204" pitchFamily="34" charset="0"/>
              </a:rPr>
              <a:t> L’application va aussi générer des graphes qui montrent le développement des paramètres générés par les capteurs utilisés en fonction du temps comme la température etc. </a:t>
            </a:r>
          </a:p>
          <a:p>
            <a:r>
              <a:rPr lang="fr-FR" dirty="0">
                <a:solidFill>
                  <a:schemeClr val="accent4"/>
                </a:solidFill>
                <a:latin typeface="Calibri" panose="020F0502020204030204" pitchFamily="34" charset="0"/>
              </a:rPr>
              <a:t> La simulation du montage va être réalisée par le logiciel de simulation ISIS. </a:t>
            </a:r>
          </a:p>
        </p:txBody>
      </p:sp>
    </p:spTree>
    <p:extLst>
      <p:ext uri="{BB962C8B-B14F-4D97-AF65-F5344CB8AC3E}">
        <p14:creationId xmlns:p14="http://schemas.microsoft.com/office/powerpoint/2010/main" val="404123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BFC04D-1EA2-4C38-90C9-4DC62E5AEF46}"/>
              </a:ext>
            </a:extLst>
          </p:cNvPr>
          <p:cNvSpPr>
            <a:spLocks noGrp="1"/>
          </p:cNvSpPr>
          <p:nvPr>
            <p:ph type="title"/>
          </p:nvPr>
        </p:nvSpPr>
        <p:spPr>
          <a:xfrm>
            <a:off x="5357702" y="2536705"/>
            <a:ext cx="4585780" cy="1091078"/>
          </a:xfrm>
        </p:spPr>
        <p:txBody>
          <a:bodyPr rtlCol="0"/>
          <a:lstStyle/>
          <a:p>
            <a:pPr rtl="0"/>
            <a:r>
              <a:rPr lang="fr-FR" dirty="0"/>
              <a:t>Merci !</a:t>
            </a:r>
          </a:p>
        </p:txBody>
      </p:sp>
    </p:spTree>
    <p:extLst>
      <p:ext uri="{BB962C8B-B14F-4D97-AF65-F5344CB8AC3E}">
        <p14:creationId xmlns:p14="http://schemas.microsoft.com/office/powerpoint/2010/main" val="1748073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23ED8E-5B2D-4CBF-B297-16AA9D268287}"/>
              </a:ext>
            </a:extLst>
          </p:cNvPr>
          <p:cNvSpPr/>
          <p:nvPr/>
        </p:nvSpPr>
        <p:spPr>
          <a:xfrm>
            <a:off x="0" y="5605670"/>
            <a:ext cx="5608733" cy="829646"/>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3" name="Titre 2">
            <a:extLst>
              <a:ext uri="{FF2B5EF4-FFF2-40B4-BE49-F238E27FC236}">
                <a16:creationId xmlns:a16="http://schemas.microsoft.com/office/drawing/2014/main" id="{8EA7E572-F0AC-4962-AC8B-24DD8CD61D2D}"/>
              </a:ext>
            </a:extLst>
          </p:cNvPr>
          <p:cNvSpPr>
            <a:spLocks noGrp="1"/>
          </p:cNvSpPr>
          <p:nvPr>
            <p:ph type="title"/>
          </p:nvPr>
        </p:nvSpPr>
        <p:spPr>
          <a:xfrm>
            <a:off x="6427532" y="365120"/>
            <a:ext cx="4585780" cy="657015"/>
          </a:xfrm>
        </p:spPr>
        <p:txBody>
          <a:bodyPr rtlCol="0"/>
          <a:lstStyle/>
          <a:p>
            <a:pPr rtl="0"/>
            <a:r>
              <a:rPr lang="fr-FR" u="sng" dirty="0"/>
              <a:t>Objectifs du projet : </a:t>
            </a:r>
          </a:p>
        </p:txBody>
      </p:sp>
      <p:sp>
        <p:nvSpPr>
          <p:cNvPr id="4" name="Espace réservé du contenu 3">
            <a:extLst>
              <a:ext uri="{FF2B5EF4-FFF2-40B4-BE49-F238E27FC236}">
                <a16:creationId xmlns:a16="http://schemas.microsoft.com/office/drawing/2014/main" id="{E9A97DCF-3682-44C5-A5DA-9D96CF14B628}"/>
              </a:ext>
            </a:extLst>
          </p:cNvPr>
          <p:cNvSpPr>
            <a:spLocks noGrp="1"/>
          </p:cNvSpPr>
          <p:nvPr>
            <p:ph sz="quarter" idx="4"/>
          </p:nvPr>
        </p:nvSpPr>
        <p:spPr>
          <a:xfrm>
            <a:off x="6427532" y="1366359"/>
            <a:ext cx="5503558" cy="5068957"/>
          </a:xfrm>
        </p:spPr>
        <p:txBody>
          <a:bodyPr rtlCol="0">
            <a:normAutofit/>
          </a:bodyPr>
          <a:lstStyle/>
          <a:p>
            <a:pPr marL="342900" indent="-342900" rtl="0">
              <a:buFont typeface="+mj-lt"/>
              <a:buAutoNum type="arabicPeriod"/>
            </a:pPr>
            <a:endParaRPr lang="fr-FR" dirty="0"/>
          </a:p>
          <a:p>
            <a:pPr marL="342900" indent="-342900" rtl="0">
              <a:buFont typeface="+mj-lt"/>
              <a:buAutoNum type="arabicPeriod"/>
            </a:pPr>
            <a:r>
              <a:rPr lang="fr-FR" dirty="0"/>
              <a:t>Augmenter la vitesse de croissance des plantes .</a:t>
            </a:r>
          </a:p>
          <a:p>
            <a:pPr marL="342900" indent="-342900" rtl="0">
              <a:buFont typeface="+mj-lt"/>
              <a:buAutoNum type="arabicPeriod"/>
            </a:pPr>
            <a:r>
              <a:rPr lang="fr-FR" dirty="0"/>
              <a:t>Augmenter sa productivité .</a:t>
            </a:r>
          </a:p>
          <a:p>
            <a:pPr marL="342900" indent="-342900" rtl="0">
              <a:buFont typeface="+mj-lt"/>
              <a:buAutoNum type="arabicPeriod"/>
            </a:pPr>
            <a:r>
              <a:rPr lang="fr-FR" dirty="0"/>
              <a:t>Améliorer la recherche dans le domaine de l’agriculture .</a:t>
            </a:r>
          </a:p>
          <a:p>
            <a:pPr marL="342900" indent="-342900" rtl="0">
              <a:buFont typeface="+mj-lt"/>
              <a:buAutoNum type="arabicPeriod"/>
            </a:pPr>
            <a:r>
              <a:rPr lang="fr-FR" dirty="0"/>
              <a:t>Intégrer le traitement d’image dans le domaine d’agriculture.</a:t>
            </a:r>
          </a:p>
          <a:p>
            <a:pPr marL="342900" indent="-342900">
              <a:buFont typeface="+mj-lt"/>
              <a:buAutoNum type="arabicPeriod"/>
            </a:pPr>
            <a:r>
              <a:rPr lang="fr-FR" dirty="0"/>
              <a:t>Donner la main à l’utilisateur pour surveiller  la plante depuis son téléphone portable et visualiser </a:t>
            </a:r>
            <a:r>
              <a:rPr lang="fr-MA" dirty="0"/>
              <a:t>les informations relevées par les capteurs installés sur la plante</a:t>
            </a:r>
            <a:r>
              <a:rPr lang="fr-FR" dirty="0"/>
              <a:t>.</a:t>
            </a:r>
          </a:p>
          <a:p>
            <a:pPr marL="342900" indent="-342900">
              <a:buFont typeface="+mj-lt"/>
              <a:buAutoNum type="arabicPeriod"/>
            </a:pPr>
            <a:r>
              <a:rPr lang="fr-FR" dirty="0"/>
              <a:t>Le total contrôle et la gestion de n’importe quelle plante d’intérieur ou d’extérieur en lui offrant un climat favorable à l’intérieur du box et la possibilité d’adaptation de toutes les conditions de</a:t>
            </a:r>
          </a:p>
          <a:p>
            <a:pPr marL="0" indent="0">
              <a:buNone/>
            </a:pPr>
            <a:r>
              <a:rPr lang="fr-FR" dirty="0"/>
              <a:t>     croissance  de la plante.</a:t>
            </a:r>
          </a:p>
          <a:p>
            <a:pPr marL="0" indent="0">
              <a:buNone/>
            </a:pPr>
            <a:r>
              <a:rPr lang="fr-FR" dirty="0">
                <a:solidFill>
                  <a:schemeClr val="tx1">
                    <a:lumMod val="50000"/>
                    <a:lumOff val="50000"/>
                  </a:schemeClr>
                </a:solidFill>
              </a:rPr>
              <a:t>7</a:t>
            </a:r>
            <a:r>
              <a:rPr lang="fr-FR" dirty="0"/>
              <a:t>. La possibilité d’afficher les informations        prélevés  dans n’importe quel support(LCD, application…) par une simple liaison UART/ETHERNET </a:t>
            </a:r>
          </a:p>
          <a:p>
            <a:pPr marL="0" indent="0">
              <a:buNone/>
            </a:pPr>
            <a:endParaRPr lang="fr-FR" dirty="0"/>
          </a:p>
          <a:p>
            <a:pPr marL="0" indent="0">
              <a:buNone/>
            </a:pPr>
            <a:endParaRPr lang="fr-FR" dirty="0"/>
          </a:p>
          <a:p>
            <a:pPr marL="0" indent="0">
              <a:buNone/>
            </a:pPr>
            <a:endParaRPr lang="fr-FR" dirty="0"/>
          </a:p>
          <a:p>
            <a:pPr marL="342900" indent="-342900" rtl="0">
              <a:buFont typeface="+mj-lt"/>
              <a:buAutoNum type="arabicPeriod"/>
            </a:pPr>
            <a:endParaRPr lang="fr-FR" dirty="0"/>
          </a:p>
        </p:txBody>
      </p:sp>
      <p:pic>
        <p:nvPicPr>
          <p:cNvPr id="5" name="Picture 4">
            <a:extLst>
              <a:ext uri="{FF2B5EF4-FFF2-40B4-BE49-F238E27FC236}">
                <a16:creationId xmlns:a16="http://schemas.microsoft.com/office/drawing/2014/main" id="{4571B100-D048-44F0-93CE-E3FAA48A496E}"/>
              </a:ext>
            </a:extLst>
          </p:cNvPr>
          <p:cNvPicPr>
            <a:picLocks noChangeAspect="1"/>
          </p:cNvPicPr>
          <p:nvPr/>
        </p:nvPicPr>
        <p:blipFill>
          <a:blip r:embed="rId3"/>
          <a:stretch>
            <a:fillRect/>
          </a:stretch>
        </p:blipFill>
        <p:spPr>
          <a:xfrm>
            <a:off x="155736" y="179589"/>
            <a:ext cx="5295900" cy="5153025"/>
          </a:xfrm>
          <a:prstGeom prst="rect">
            <a:avLst/>
          </a:prstGeom>
        </p:spPr>
      </p:pic>
      <p:sp>
        <p:nvSpPr>
          <p:cNvPr id="6" name="TextBox 5">
            <a:extLst>
              <a:ext uri="{FF2B5EF4-FFF2-40B4-BE49-F238E27FC236}">
                <a16:creationId xmlns:a16="http://schemas.microsoft.com/office/drawing/2014/main" id="{CCB61D80-1074-4999-8080-2A4C14B26123}"/>
              </a:ext>
            </a:extLst>
          </p:cNvPr>
          <p:cNvSpPr txBox="1"/>
          <p:nvPr/>
        </p:nvSpPr>
        <p:spPr>
          <a:xfrm>
            <a:off x="51907" y="5835827"/>
            <a:ext cx="5503558" cy="369332"/>
          </a:xfrm>
          <a:prstGeom prst="rect">
            <a:avLst/>
          </a:prstGeom>
          <a:noFill/>
        </p:spPr>
        <p:txBody>
          <a:bodyPr wrap="none" rtlCol="0">
            <a:spAutoFit/>
          </a:bodyPr>
          <a:lstStyle/>
          <a:p>
            <a:r>
              <a:rPr lang="fr-FR" b="1" dirty="0">
                <a:solidFill>
                  <a:srgbClr val="FFFF00"/>
                </a:solidFill>
              </a:rPr>
              <a:t>Design 3D du box avec le logiciel AutoDesk Fusion 360</a:t>
            </a:r>
            <a:endParaRPr lang="fr-MA" b="1" dirty="0">
              <a:solidFill>
                <a:srgbClr val="FFFF00"/>
              </a:solidFill>
            </a:endParaRPr>
          </a:p>
        </p:txBody>
      </p:sp>
    </p:spTree>
    <p:extLst>
      <p:ext uri="{BB962C8B-B14F-4D97-AF65-F5344CB8AC3E}">
        <p14:creationId xmlns:p14="http://schemas.microsoft.com/office/powerpoint/2010/main" val="321081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490D5D-C7A9-422D-A2C2-A220D5AB4053}"/>
              </a:ext>
            </a:extLst>
          </p:cNvPr>
          <p:cNvSpPr>
            <a:spLocks noGrp="1"/>
          </p:cNvSpPr>
          <p:nvPr>
            <p:ph type="title"/>
          </p:nvPr>
        </p:nvSpPr>
        <p:spPr>
          <a:xfrm>
            <a:off x="836611" y="844217"/>
            <a:ext cx="6862011" cy="552848"/>
          </a:xfrm>
        </p:spPr>
        <p:txBody>
          <a:bodyPr/>
          <a:lstStyle/>
          <a:p>
            <a:r>
              <a:rPr lang="el-GR" b="0" u="sng" dirty="0"/>
              <a:t>μ</a:t>
            </a:r>
            <a:r>
              <a:rPr lang="fr-FR" b="0" u="sng" dirty="0"/>
              <a:t>C &amp; </a:t>
            </a:r>
            <a:r>
              <a:rPr lang="el-GR" b="0" u="sng" dirty="0"/>
              <a:t>μ</a:t>
            </a:r>
            <a:r>
              <a:rPr lang="fr-FR" b="0" u="sng" dirty="0"/>
              <a:t>P</a:t>
            </a:r>
            <a:r>
              <a:rPr lang="fr-FR" u="sng" dirty="0"/>
              <a:t> utilisés : </a:t>
            </a:r>
          </a:p>
        </p:txBody>
      </p:sp>
      <p:sp>
        <p:nvSpPr>
          <p:cNvPr id="6" name="Espace réservé du texte 5">
            <a:extLst>
              <a:ext uri="{FF2B5EF4-FFF2-40B4-BE49-F238E27FC236}">
                <a16:creationId xmlns:a16="http://schemas.microsoft.com/office/drawing/2014/main" id="{8F39AC2F-0D68-4450-8154-C8C4F48FAAF4}"/>
              </a:ext>
            </a:extLst>
          </p:cNvPr>
          <p:cNvSpPr>
            <a:spLocks noGrp="1"/>
          </p:cNvSpPr>
          <p:nvPr>
            <p:ph type="body" idx="41"/>
          </p:nvPr>
        </p:nvSpPr>
        <p:spPr>
          <a:xfrm>
            <a:off x="836612" y="1485037"/>
            <a:ext cx="3666744" cy="334918"/>
          </a:xfrm>
        </p:spPr>
        <p:txBody>
          <a:bodyPr/>
          <a:lstStyle/>
          <a:p>
            <a:r>
              <a:rPr lang="fr-FR" dirty="0"/>
              <a:t>Arduino </a:t>
            </a:r>
            <a:r>
              <a:rPr lang="fr-FR" dirty="0" err="1"/>
              <a:t>Uno</a:t>
            </a:r>
            <a:r>
              <a:rPr lang="fr-FR" dirty="0"/>
              <a:t> : </a:t>
            </a:r>
          </a:p>
        </p:txBody>
      </p:sp>
      <p:sp>
        <p:nvSpPr>
          <p:cNvPr id="7" name="Espace réservé du texte 6">
            <a:extLst>
              <a:ext uri="{FF2B5EF4-FFF2-40B4-BE49-F238E27FC236}">
                <a16:creationId xmlns:a16="http://schemas.microsoft.com/office/drawing/2014/main" id="{5665FF2A-DF67-41E6-8630-D238A4089153}"/>
              </a:ext>
            </a:extLst>
          </p:cNvPr>
          <p:cNvSpPr>
            <a:spLocks noGrp="1"/>
          </p:cNvSpPr>
          <p:nvPr>
            <p:ph type="body" sz="quarter" idx="42"/>
          </p:nvPr>
        </p:nvSpPr>
        <p:spPr>
          <a:xfrm>
            <a:off x="836612" y="2093843"/>
            <a:ext cx="5259387" cy="4074708"/>
          </a:xfrm>
        </p:spPr>
        <p:txBody>
          <a:bodyPr/>
          <a:lstStyle/>
          <a:p>
            <a:pPr marL="0" indent="0">
              <a:buNone/>
            </a:pPr>
            <a:endParaRPr lang="fr-FR" dirty="0"/>
          </a:p>
        </p:txBody>
      </p:sp>
      <p:sp>
        <p:nvSpPr>
          <p:cNvPr id="9" name="Espace réservé du texte 8">
            <a:extLst>
              <a:ext uri="{FF2B5EF4-FFF2-40B4-BE49-F238E27FC236}">
                <a16:creationId xmlns:a16="http://schemas.microsoft.com/office/drawing/2014/main" id="{5A3D17C7-6520-4CB3-B92A-6EA00051D717}"/>
              </a:ext>
            </a:extLst>
          </p:cNvPr>
          <p:cNvSpPr>
            <a:spLocks noGrp="1"/>
          </p:cNvSpPr>
          <p:nvPr>
            <p:ph type="body" idx="48"/>
          </p:nvPr>
        </p:nvSpPr>
        <p:spPr>
          <a:xfrm>
            <a:off x="6466097" y="1485037"/>
            <a:ext cx="3666744" cy="334918"/>
          </a:xfrm>
        </p:spPr>
        <p:txBody>
          <a:bodyPr/>
          <a:lstStyle/>
          <a:p>
            <a:r>
              <a:rPr lang="fr-FR" dirty="0"/>
              <a:t>Raspberry pi3 : </a:t>
            </a:r>
          </a:p>
        </p:txBody>
      </p:sp>
      <p:sp>
        <p:nvSpPr>
          <p:cNvPr id="10" name="Espace réservé du texte 9">
            <a:extLst>
              <a:ext uri="{FF2B5EF4-FFF2-40B4-BE49-F238E27FC236}">
                <a16:creationId xmlns:a16="http://schemas.microsoft.com/office/drawing/2014/main" id="{30CB75FE-C024-4C1E-B44E-943DC4E91008}"/>
              </a:ext>
            </a:extLst>
          </p:cNvPr>
          <p:cNvSpPr>
            <a:spLocks noGrp="1"/>
          </p:cNvSpPr>
          <p:nvPr>
            <p:ph type="body" sz="quarter" idx="49"/>
          </p:nvPr>
        </p:nvSpPr>
        <p:spPr>
          <a:xfrm>
            <a:off x="6466097" y="2093843"/>
            <a:ext cx="5068178" cy="4062008"/>
          </a:xfrm>
        </p:spPr>
        <p:txBody>
          <a:bodyPr/>
          <a:lstStyle/>
          <a:p>
            <a:endParaRPr lang="fr-FR" dirty="0"/>
          </a:p>
        </p:txBody>
      </p:sp>
      <p:pic>
        <p:nvPicPr>
          <p:cNvPr id="15" name="Image 14">
            <a:extLst>
              <a:ext uri="{FF2B5EF4-FFF2-40B4-BE49-F238E27FC236}">
                <a16:creationId xmlns:a16="http://schemas.microsoft.com/office/drawing/2014/main" id="{94C1FAFA-3DA9-424D-9423-A8F21ED35D7D}"/>
              </a:ext>
            </a:extLst>
          </p:cNvPr>
          <p:cNvPicPr>
            <a:picLocks noChangeAspect="1"/>
          </p:cNvPicPr>
          <p:nvPr/>
        </p:nvPicPr>
        <p:blipFill>
          <a:blip r:embed="rId2"/>
          <a:stretch>
            <a:fillRect/>
          </a:stretch>
        </p:blipFill>
        <p:spPr>
          <a:xfrm>
            <a:off x="6463310" y="2875722"/>
            <a:ext cx="4892078" cy="3280129"/>
          </a:xfrm>
          <a:prstGeom prst="rect">
            <a:avLst/>
          </a:prstGeom>
        </p:spPr>
      </p:pic>
      <p:pic>
        <p:nvPicPr>
          <p:cNvPr id="17" name="Image 16">
            <a:extLst>
              <a:ext uri="{FF2B5EF4-FFF2-40B4-BE49-F238E27FC236}">
                <a16:creationId xmlns:a16="http://schemas.microsoft.com/office/drawing/2014/main" id="{8EAC1BF9-CF2A-42E1-AF77-BA7B4736A8C9}"/>
              </a:ext>
            </a:extLst>
          </p:cNvPr>
          <p:cNvPicPr>
            <a:picLocks noChangeAspect="1"/>
          </p:cNvPicPr>
          <p:nvPr/>
        </p:nvPicPr>
        <p:blipFill>
          <a:blip r:embed="rId3"/>
          <a:stretch>
            <a:fillRect/>
          </a:stretch>
        </p:blipFill>
        <p:spPr>
          <a:xfrm>
            <a:off x="836611" y="2875722"/>
            <a:ext cx="4731759" cy="3302768"/>
          </a:xfrm>
          <a:prstGeom prst="rect">
            <a:avLst/>
          </a:prstGeom>
        </p:spPr>
      </p:pic>
    </p:spTree>
    <p:extLst>
      <p:ext uri="{BB962C8B-B14F-4D97-AF65-F5344CB8AC3E}">
        <p14:creationId xmlns:p14="http://schemas.microsoft.com/office/powerpoint/2010/main" val="278711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D6BB4B-D9E7-4253-B151-BF5780340470}"/>
              </a:ext>
            </a:extLst>
          </p:cNvPr>
          <p:cNvSpPr>
            <a:spLocks noGrp="1"/>
          </p:cNvSpPr>
          <p:nvPr>
            <p:ph type="sldNum" sz="quarter" idx="12"/>
          </p:nvPr>
        </p:nvSpPr>
        <p:spPr/>
        <p:txBody>
          <a:bodyPr/>
          <a:lstStyle/>
          <a:p>
            <a:pPr rtl="0"/>
            <a:fld id="{4950F5D8-22E1-4015-8661-E5B1FD28C2DE}" type="slidenum">
              <a:rPr lang="fr-FR" noProof="0" smtClean="0"/>
              <a:t>4</a:t>
            </a:fld>
            <a:endParaRPr lang="fr-FR" noProof="0" dirty="0"/>
          </a:p>
        </p:txBody>
      </p:sp>
      <p:pic>
        <p:nvPicPr>
          <p:cNvPr id="2052" name="Picture 4" descr="RÃ©sultat de recherche d'images pour &quot;liaison serial raspberry et arduino&quot;">
            <a:extLst>
              <a:ext uri="{FF2B5EF4-FFF2-40B4-BE49-F238E27FC236}">
                <a16:creationId xmlns:a16="http://schemas.microsoft.com/office/drawing/2014/main" id="{AC55B09E-813E-4F0E-B5BA-513082EDF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482" y="301064"/>
            <a:ext cx="9163050" cy="59626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633AF9FB-C81D-401D-BCBD-FC41F01267AF}"/>
              </a:ext>
            </a:extLst>
          </p:cNvPr>
          <p:cNvCxnSpPr>
            <a:cxnSpLocks/>
          </p:cNvCxnSpPr>
          <p:nvPr/>
        </p:nvCxnSpPr>
        <p:spPr>
          <a:xfrm flipH="1" flipV="1">
            <a:off x="8455026" y="2937832"/>
            <a:ext cx="901148" cy="182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52DAAB-DCE8-4FD9-AE11-A1E3EC491433}"/>
              </a:ext>
            </a:extLst>
          </p:cNvPr>
          <p:cNvSpPr txBox="1"/>
          <p:nvPr/>
        </p:nvSpPr>
        <p:spPr>
          <a:xfrm>
            <a:off x="8905600" y="5010533"/>
            <a:ext cx="1116588" cy="369332"/>
          </a:xfrm>
          <a:prstGeom prst="rect">
            <a:avLst/>
          </a:prstGeom>
          <a:noFill/>
        </p:spPr>
        <p:txBody>
          <a:bodyPr wrap="none" rtlCol="0">
            <a:spAutoFit/>
          </a:bodyPr>
          <a:lstStyle/>
          <a:p>
            <a:r>
              <a:rPr lang="fr-FR" dirty="0"/>
              <a:t>Capteurs </a:t>
            </a:r>
            <a:endParaRPr lang="fr-MA" dirty="0"/>
          </a:p>
        </p:txBody>
      </p:sp>
      <p:cxnSp>
        <p:nvCxnSpPr>
          <p:cNvPr id="22" name="Straight Arrow Connector 21">
            <a:extLst>
              <a:ext uri="{FF2B5EF4-FFF2-40B4-BE49-F238E27FC236}">
                <a16:creationId xmlns:a16="http://schemas.microsoft.com/office/drawing/2014/main" id="{F98DE944-B1E7-41D2-8A33-2A61E13306DE}"/>
              </a:ext>
            </a:extLst>
          </p:cNvPr>
          <p:cNvCxnSpPr/>
          <p:nvPr/>
        </p:nvCxnSpPr>
        <p:spPr>
          <a:xfrm>
            <a:off x="2676939" y="3326296"/>
            <a:ext cx="158887" cy="62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56E6BFD-9821-4318-981E-4E87E71EABF0}"/>
              </a:ext>
            </a:extLst>
          </p:cNvPr>
          <p:cNvSpPr txBox="1"/>
          <p:nvPr/>
        </p:nvSpPr>
        <p:spPr>
          <a:xfrm>
            <a:off x="2468578" y="4094922"/>
            <a:ext cx="734496" cy="369332"/>
          </a:xfrm>
          <a:prstGeom prst="rect">
            <a:avLst/>
          </a:prstGeom>
          <a:noFill/>
        </p:spPr>
        <p:txBody>
          <a:bodyPr wrap="none" rtlCol="0">
            <a:spAutoFit/>
          </a:bodyPr>
          <a:lstStyle/>
          <a:p>
            <a:r>
              <a:rPr lang="fr-FR" dirty="0"/>
              <a:t>écran</a:t>
            </a:r>
            <a:endParaRPr lang="fr-MA" dirty="0"/>
          </a:p>
        </p:txBody>
      </p:sp>
      <p:cxnSp>
        <p:nvCxnSpPr>
          <p:cNvPr id="25" name="Straight Arrow Connector 24">
            <a:extLst>
              <a:ext uri="{FF2B5EF4-FFF2-40B4-BE49-F238E27FC236}">
                <a16:creationId xmlns:a16="http://schemas.microsoft.com/office/drawing/2014/main" id="{9C6319FA-E988-44E6-9DCA-403E701AA0E1}"/>
              </a:ext>
            </a:extLst>
          </p:cNvPr>
          <p:cNvCxnSpPr/>
          <p:nvPr/>
        </p:nvCxnSpPr>
        <p:spPr>
          <a:xfrm>
            <a:off x="2994991" y="2796209"/>
            <a:ext cx="2517913" cy="105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486F5B6-6B7C-4F2E-97F4-27E5D5CF5E55}"/>
              </a:ext>
            </a:extLst>
          </p:cNvPr>
          <p:cNvSpPr txBox="1"/>
          <p:nvPr/>
        </p:nvSpPr>
        <p:spPr>
          <a:xfrm>
            <a:off x="5638007" y="3949148"/>
            <a:ext cx="1184940" cy="369332"/>
          </a:xfrm>
          <a:prstGeom prst="rect">
            <a:avLst/>
          </a:prstGeom>
          <a:noFill/>
        </p:spPr>
        <p:txBody>
          <a:bodyPr wrap="none" rtlCol="0">
            <a:spAutoFit/>
          </a:bodyPr>
          <a:lstStyle/>
          <a:p>
            <a:r>
              <a:rPr lang="fr-FR" dirty="0"/>
              <a:t>Pi Caméra</a:t>
            </a:r>
            <a:endParaRPr lang="fr-MA" dirty="0"/>
          </a:p>
        </p:txBody>
      </p:sp>
      <p:sp>
        <p:nvSpPr>
          <p:cNvPr id="27" name="Rectangle 26">
            <a:extLst>
              <a:ext uri="{FF2B5EF4-FFF2-40B4-BE49-F238E27FC236}">
                <a16:creationId xmlns:a16="http://schemas.microsoft.com/office/drawing/2014/main" id="{E21B7710-E235-4E21-959F-0C9B868EDC9F}"/>
              </a:ext>
            </a:extLst>
          </p:cNvPr>
          <p:cNvSpPr/>
          <p:nvPr/>
        </p:nvSpPr>
        <p:spPr>
          <a:xfrm>
            <a:off x="1066800" y="224610"/>
            <a:ext cx="3900427" cy="523220"/>
          </a:xfrm>
          <a:prstGeom prst="rect">
            <a:avLst/>
          </a:prstGeom>
        </p:spPr>
        <p:txBody>
          <a:bodyPr wrap="none">
            <a:spAutoFit/>
          </a:bodyPr>
          <a:lstStyle/>
          <a:p>
            <a:r>
              <a:rPr lang="fr-FR" sz="2800" b="1" u="sng" dirty="0"/>
              <a:t>Liaison entre le </a:t>
            </a:r>
            <a:r>
              <a:rPr lang="el-GR" sz="2800" b="1" u="sng" dirty="0"/>
              <a:t>μ</a:t>
            </a:r>
            <a:r>
              <a:rPr lang="fr-FR" sz="2800" b="1" u="sng" dirty="0"/>
              <a:t>C &amp; </a:t>
            </a:r>
            <a:r>
              <a:rPr lang="el-GR" sz="2800" b="1" u="sng" dirty="0"/>
              <a:t>μ</a:t>
            </a:r>
            <a:r>
              <a:rPr lang="fr-FR" sz="2800" b="1" u="sng" dirty="0"/>
              <a:t>P </a:t>
            </a:r>
            <a:endParaRPr lang="fr-MA" sz="2800" b="1" u="sng" dirty="0"/>
          </a:p>
        </p:txBody>
      </p:sp>
    </p:spTree>
    <p:extLst>
      <p:ext uri="{BB962C8B-B14F-4D97-AF65-F5344CB8AC3E}">
        <p14:creationId xmlns:p14="http://schemas.microsoft.com/office/powerpoint/2010/main" val="345587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F1D65C-1076-4F43-B4FA-3B4804E8DF5B}"/>
              </a:ext>
            </a:extLst>
          </p:cNvPr>
          <p:cNvSpPr>
            <a:spLocks noGrp="1"/>
          </p:cNvSpPr>
          <p:nvPr>
            <p:ph type="title"/>
          </p:nvPr>
        </p:nvSpPr>
        <p:spPr/>
        <p:txBody>
          <a:bodyPr rtlCol="0"/>
          <a:lstStyle/>
          <a:p>
            <a:pPr rtl="0"/>
            <a:r>
              <a:rPr lang="fr-FR" u="sng" dirty="0"/>
              <a:t>Capteurs utilisés : </a:t>
            </a:r>
          </a:p>
        </p:txBody>
      </p:sp>
      <p:pic>
        <p:nvPicPr>
          <p:cNvPr id="24" name="Espace réservé d’image 23">
            <a:extLst>
              <a:ext uri="{FF2B5EF4-FFF2-40B4-BE49-F238E27FC236}">
                <a16:creationId xmlns:a16="http://schemas.microsoft.com/office/drawing/2014/main" id="{392F88FE-8354-454B-B97D-5C8A7B8ABAEF}"/>
              </a:ext>
            </a:extLst>
          </p:cNvPr>
          <p:cNvPicPr>
            <a:picLocks noGrp="1" noChangeAspect="1"/>
          </p:cNvPicPr>
          <p:nvPr>
            <p:ph type="pic" sz="quarter" idx="48"/>
          </p:nvPr>
        </p:nvPicPr>
        <p:blipFill>
          <a:blip r:embed="rId3"/>
          <a:srcRect/>
          <a:stretch/>
        </p:blipFill>
        <p:spPr>
          <a:xfrm>
            <a:off x="976947" y="2014330"/>
            <a:ext cx="1262669" cy="1228151"/>
          </a:xfrm>
        </p:spPr>
      </p:pic>
      <p:sp>
        <p:nvSpPr>
          <p:cNvPr id="7" name="Espace réservé du texte 6">
            <a:extLst>
              <a:ext uri="{FF2B5EF4-FFF2-40B4-BE49-F238E27FC236}">
                <a16:creationId xmlns:a16="http://schemas.microsoft.com/office/drawing/2014/main" id="{946AC501-B359-42B4-BEAB-B15A30456FA6}"/>
              </a:ext>
            </a:extLst>
          </p:cNvPr>
          <p:cNvSpPr>
            <a:spLocks noGrp="1"/>
          </p:cNvSpPr>
          <p:nvPr>
            <p:ph type="body" idx="1"/>
          </p:nvPr>
        </p:nvSpPr>
        <p:spPr/>
        <p:txBody>
          <a:bodyPr rtlCol="0"/>
          <a:lstStyle/>
          <a:p>
            <a:pPr rtl="0"/>
            <a:r>
              <a:rPr lang="fr-FR" dirty="0"/>
              <a:t>DHT11</a:t>
            </a:r>
          </a:p>
        </p:txBody>
      </p:sp>
      <p:sp>
        <p:nvSpPr>
          <p:cNvPr id="8" name="Espace réservé du texte 7">
            <a:extLst>
              <a:ext uri="{FF2B5EF4-FFF2-40B4-BE49-F238E27FC236}">
                <a16:creationId xmlns:a16="http://schemas.microsoft.com/office/drawing/2014/main" id="{55A064E7-CBD4-44C6-846D-EC14D2291E3C}"/>
              </a:ext>
            </a:extLst>
          </p:cNvPr>
          <p:cNvSpPr>
            <a:spLocks noGrp="1"/>
          </p:cNvSpPr>
          <p:nvPr>
            <p:ph type="body" sz="quarter" idx="14"/>
          </p:nvPr>
        </p:nvSpPr>
        <p:spPr/>
        <p:txBody>
          <a:bodyPr rtlCol="0"/>
          <a:lstStyle/>
          <a:p>
            <a:pPr rtl="0"/>
            <a:r>
              <a:rPr lang="fr-FR" dirty="0"/>
              <a:t>Capteur de température et d’humidité de l’air </a:t>
            </a:r>
          </a:p>
        </p:txBody>
      </p:sp>
      <p:pic>
        <p:nvPicPr>
          <p:cNvPr id="26" name="Espace réservé d’image 25">
            <a:extLst>
              <a:ext uri="{FF2B5EF4-FFF2-40B4-BE49-F238E27FC236}">
                <a16:creationId xmlns:a16="http://schemas.microsoft.com/office/drawing/2014/main" id="{C4D678E5-CB73-4197-8507-0EB6C03643FD}"/>
              </a:ext>
            </a:extLst>
          </p:cNvPr>
          <p:cNvPicPr>
            <a:picLocks noGrp="1" noChangeAspect="1"/>
          </p:cNvPicPr>
          <p:nvPr>
            <p:ph type="pic" sz="quarter" idx="49"/>
          </p:nvPr>
        </p:nvPicPr>
        <p:blipFill>
          <a:blip r:embed="rId4"/>
          <a:srcRect/>
          <a:stretch/>
        </p:blipFill>
        <p:spPr>
          <a:xfrm>
            <a:off x="3762665" y="2014330"/>
            <a:ext cx="1262669" cy="1228151"/>
          </a:xfrm>
        </p:spPr>
      </p:pic>
      <p:sp>
        <p:nvSpPr>
          <p:cNvPr id="9" name="Espace réservé du texte 8">
            <a:extLst>
              <a:ext uri="{FF2B5EF4-FFF2-40B4-BE49-F238E27FC236}">
                <a16:creationId xmlns:a16="http://schemas.microsoft.com/office/drawing/2014/main" id="{32F2863B-8BCD-4F0E-9518-0B9181837435}"/>
              </a:ext>
            </a:extLst>
          </p:cNvPr>
          <p:cNvSpPr>
            <a:spLocks noGrp="1"/>
          </p:cNvSpPr>
          <p:nvPr>
            <p:ph type="body" idx="37"/>
          </p:nvPr>
        </p:nvSpPr>
        <p:spPr/>
        <p:txBody>
          <a:bodyPr rtlCol="0"/>
          <a:lstStyle/>
          <a:p>
            <a:pPr rtl="0"/>
            <a:r>
              <a:rPr lang="fr-FR" dirty="0"/>
              <a:t>LM393</a:t>
            </a:r>
          </a:p>
        </p:txBody>
      </p:sp>
      <p:sp>
        <p:nvSpPr>
          <p:cNvPr id="10" name="Espace réservé du texte 9">
            <a:extLst>
              <a:ext uri="{FF2B5EF4-FFF2-40B4-BE49-F238E27FC236}">
                <a16:creationId xmlns:a16="http://schemas.microsoft.com/office/drawing/2014/main" id="{6B3FA7AE-E9B6-4391-900E-62AD4FE3D703}"/>
              </a:ext>
            </a:extLst>
          </p:cNvPr>
          <p:cNvSpPr>
            <a:spLocks noGrp="1"/>
          </p:cNvSpPr>
          <p:nvPr>
            <p:ph type="body" sz="quarter" idx="38"/>
          </p:nvPr>
        </p:nvSpPr>
        <p:spPr/>
        <p:txBody>
          <a:bodyPr rtlCol="0"/>
          <a:lstStyle/>
          <a:p>
            <a:pPr rtl="0"/>
            <a:r>
              <a:rPr lang="fr-FR" dirty="0"/>
              <a:t>Capteur de flamme pour détecter le feu </a:t>
            </a:r>
          </a:p>
        </p:txBody>
      </p:sp>
      <p:sp>
        <p:nvSpPr>
          <p:cNvPr id="11" name="Espace réservé du texte 10">
            <a:extLst>
              <a:ext uri="{FF2B5EF4-FFF2-40B4-BE49-F238E27FC236}">
                <a16:creationId xmlns:a16="http://schemas.microsoft.com/office/drawing/2014/main" id="{3D56E019-758A-464A-B587-F52D68662C9A}"/>
              </a:ext>
            </a:extLst>
          </p:cNvPr>
          <p:cNvSpPr>
            <a:spLocks noGrp="1"/>
          </p:cNvSpPr>
          <p:nvPr>
            <p:ph type="body" idx="41"/>
          </p:nvPr>
        </p:nvSpPr>
        <p:spPr/>
        <p:txBody>
          <a:bodyPr rtlCol="0"/>
          <a:lstStyle/>
          <a:p>
            <a:pPr rtl="0"/>
            <a:r>
              <a:rPr lang="fr-FR" dirty="0"/>
              <a:t>Photorésistante</a:t>
            </a:r>
          </a:p>
        </p:txBody>
      </p:sp>
      <p:sp>
        <p:nvSpPr>
          <p:cNvPr id="12" name="Espace réservé du texte 11">
            <a:extLst>
              <a:ext uri="{FF2B5EF4-FFF2-40B4-BE49-F238E27FC236}">
                <a16:creationId xmlns:a16="http://schemas.microsoft.com/office/drawing/2014/main" id="{FB3DB5CC-50BC-455B-B60A-C666C4564929}"/>
              </a:ext>
            </a:extLst>
          </p:cNvPr>
          <p:cNvSpPr>
            <a:spLocks noGrp="1"/>
          </p:cNvSpPr>
          <p:nvPr>
            <p:ph type="body" sz="quarter" idx="42"/>
          </p:nvPr>
        </p:nvSpPr>
        <p:spPr/>
        <p:txBody>
          <a:bodyPr rtlCol="0"/>
          <a:lstStyle/>
          <a:p>
            <a:pPr rtl="0"/>
            <a:r>
              <a:rPr lang="fr-FR" dirty="0"/>
              <a:t>Pour calculer la luminosité </a:t>
            </a:r>
          </a:p>
        </p:txBody>
      </p:sp>
      <p:sp>
        <p:nvSpPr>
          <p:cNvPr id="13" name="Espace réservé du texte 12">
            <a:extLst>
              <a:ext uri="{FF2B5EF4-FFF2-40B4-BE49-F238E27FC236}">
                <a16:creationId xmlns:a16="http://schemas.microsoft.com/office/drawing/2014/main" id="{D87E618D-A3E4-448B-A901-D1DDFBCC6E4A}"/>
              </a:ext>
            </a:extLst>
          </p:cNvPr>
          <p:cNvSpPr>
            <a:spLocks noGrp="1"/>
          </p:cNvSpPr>
          <p:nvPr>
            <p:ph type="body" idx="45"/>
          </p:nvPr>
        </p:nvSpPr>
        <p:spPr/>
        <p:txBody>
          <a:bodyPr rtlCol="0"/>
          <a:lstStyle/>
          <a:p>
            <a:pPr rtl="0"/>
            <a:r>
              <a:rPr lang="fr-FR" dirty="0"/>
              <a:t>MQ2</a:t>
            </a:r>
          </a:p>
        </p:txBody>
      </p:sp>
      <p:sp>
        <p:nvSpPr>
          <p:cNvPr id="14" name="Espace réservé du texte 13">
            <a:extLst>
              <a:ext uri="{FF2B5EF4-FFF2-40B4-BE49-F238E27FC236}">
                <a16:creationId xmlns:a16="http://schemas.microsoft.com/office/drawing/2014/main" id="{EB470788-3F93-4B57-8AA3-4B8CC21101D7}"/>
              </a:ext>
            </a:extLst>
          </p:cNvPr>
          <p:cNvSpPr>
            <a:spLocks noGrp="1"/>
          </p:cNvSpPr>
          <p:nvPr>
            <p:ph type="body" sz="quarter" idx="46"/>
          </p:nvPr>
        </p:nvSpPr>
        <p:spPr/>
        <p:txBody>
          <a:bodyPr rtlCol="0"/>
          <a:lstStyle/>
          <a:p>
            <a:pPr rtl="0"/>
            <a:r>
              <a:rPr lang="fr-FR" dirty="0"/>
              <a:t>Capteur de gaz et du fumée</a:t>
            </a:r>
          </a:p>
        </p:txBody>
      </p:sp>
      <p:pic>
        <p:nvPicPr>
          <p:cNvPr id="21" name="Espace réservé pour une image  20">
            <a:extLst>
              <a:ext uri="{FF2B5EF4-FFF2-40B4-BE49-F238E27FC236}">
                <a16:creationId xmlns:a16="http://schemas.microsoft.com/office/drawing/2014/main" id="{6C9DB230-1B7B-4237-B6BA-6F3D9F56422E}"/>
              </a:ext>
            </a:extLst>
          </p:cNvPr>
          <p:cNvPicPr>
            <a:picLocks noGrp="1" noChangeAspect="1"/>
          </p:cNvPicPr>
          <p:nvPr>
            <p:ph type="pic" sz="quarter" idx="50"/>
          </p:nvPr>
        </p:nvPicPr>
        <p:blipFill>
          <a:blip r:embed="rId5"/>
          <a:srcRect t="7376" b="7376"/>
          <a:stretch>
            <a:fillRect/>
          </a:stretch>
        </p:blipFill>
        <p:spPr>
          <a:xfrm>
            <a:off x="6411223" y="2014330"/>
            <a:ext cx="1169019" cy="1228151"/>
          </a:xfrm>
        </p:spPr>
      </p:pic>
      <p:pic>
        <p:nvPicPr>
          <p:cNvPr id="32" name="Espace réservé pour une image  31">
            <a:extLst>
              <a:ext uri="{FF2B5EF4-FFF2-40B4-BE49-F238E27FC236}">
                <a16:creationId xmlns:a16="http://schemas.microsoft.com/office/drawing/2014/main" id="{7458B5AE-E997-4138-BCD2-4CC4A2FD38D6}"/>
              </a:ext>
            </a:extLst>
          </p:cNvPr>
          <p:cNvPicPr>
            <a:picLocks noGrp="1" noChangeAspect="1"/>
          </p:cNvPicPr>
          <p:nvPr>
            <p:ph type="pic" sz="quarter" idx="51"/>
          </p:nvPr>
        </p:nvPicPr>
        <p:blipFill>
          <a:blip r:embed="rId6"/>
          <a:srcRect t="12760" b="12760"/>
          <a:stretch>
            <a:fillRect/>
          </a:stretch>
        </p:blipFill>
        <p:spPr>
          <a:xfrm>
            <a:off x="9196941" y="2014330"/>
            <a:ext cx="1285529" cy="1228151"/>
          </a:xfrm>
        </p:spPr>
      </p:pic>
    </p:spTree>
    <p:extLst>
      <p:ext uri="{BB962C8B-B14F-4D97-AF65-F5344CB8AC3E}">
        <p14:creationId xmlns:p14="http://schemas.microsoft.com/office/powerpoint/2010/main" val="257000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7DB84-7784-4483-A822-A6B7B256A69A}"/>
              </a:ext>
            </a:extLst>
          </p:cNvPr>
          <p:cNvSpPr>
            <a:spLocks noGrp="1"/>
          </p:cNvSpPr>
          <p:nvPr>
            <p:ph type="title"/>
          </p:nvPr>
        </p:nvSpPr>
        <p:spPr/>
        <p:txBody>
          <a:bodyPr/>
          <a:lstStyle/>
          <a:p>
            <a:r>
              <a:rPr lang="fr-FR" u="sng" dirty="0"/>
              <a:t>Capteur utilisés : </a:t>
            </a:r>
          </a:p>
        </p:txBody>
      </p:sp>
      <p:sp>
        <p:nvSpPr>
          <p:cNvPr id="6" name="Espace réservé du texte 5">
            <a:extLst>
              <a:ext uri="{FF2B5EF4-FFF2-40B4-BE49-F238E27FC236}">
                <a16:creationId xmlns:a16="http://schemas.microsoft.com/office/drawing/2014/main" id="{C6C50FD2-1AC8-459E-A669-E35542FFE3CD}"/>
              </a:ext>
            </a:extLst>
          </p:cNvPr>
          <p:cNvSpPr>
            <a:spLocks noGrp="1"/>
          </p:cNvSpPr>
          <p:nvPr>
            <p:ph type="body" idx="1"/>
          </p:nvPr>
        </p:nvSpPr>
        <p:spPr>
          <a:xfrm>
            <a:off x="836613" y="3986332"/>
            <a:ext cx="4424499" cy="334918"/>
          </a:xfrm>
        </p:spPr>
        <p:txBody>
          <a:bodyPr/>
          <a:lstStyle/>
          <a:p>
            <a:r>
              <a:rPr lang="fr-FR" dirty="0"/>
              <a:t>Humidité du sol :</a:t>
            </a:r>
          </a:p>
        </p:txBody>
      </p:sp>
      <p:sp>
        <p:nvSpPr>
          <p:cNvPr id="7" name="Espace réservé du texte 6">
            <a:extLst>
              <a:ext uri="{FF2B5EF4-FFF2-40B4-BE49-F238E27FC236}">
                <a16:creationId xmlns:a16="http://schemas.microsoft.com/office/drawing/2014/main" id="{191C2666-65EF-48DC-959B-9A875B3B1ECA}"/>
              </a:ext>
            </a:extLst>
          </p:cNvPr>
          <p:cNvSpPr>
            <a:spLocks noGrp="1"/>
          </p:cNvSpPr>
          <p:nvPr>
            <p:ph type="body" sz="quarter" idx="14"/>
          </p:nvPr>
        </p:nvSpPr>
        <p:spPr>
          <a:xfrm>
            <a:off x="836614" y="4419548"/>
            <a:ext cx="4424498" cy="1377537"/>
          </a:xfrm>
        </p:spPr>
        <p:txBody>
          <a:bodyPr/>
          <a:lstStyle/>
          <a:p>
            <a:r>
              <a:rPr lang="fr-FR" dirty="0"/>
              <a:t>Ce capteur mesure l’humidité du sol à partir de l’ évolution de la conductivité électrique de la terre . Il est utilisé pour savoir si la plante est bien arrosée .</a:t>
            </a:r>
          </a:p>
        </p:txBody>
      </p:sp>
      <p:sp>
        <p:nvSpPr>
          <p:cNvPr id="10" name="Espace réservé du texte 9">
            <a:extLst>
              <a:ext uri="{FF2B5EF4-FFF2-40B4-BE49-F238E27FC236}">
                <a16:creationId xmlns:a16="http://schemas.microsoft.com/office/drawing/2014/main" id="{D300F49F-4074-436E-B847-AA57CBE14FEB}"/>
              </a:ext>
            </a:extLst>
          </p:cNvPr>
          <p:cNvSpPr>
            <a:spLocks noGrp="1"/>
          </p:cNvSpPr>
          <p:nvPr>
            <p:ph type="body" idx="41"/>
          </p:nvPr>
        </p:nvSpPr>
        <p:spPr>
          <a:xfrm>
            <a:off x="6410165" y="3986332"/>
            <a:ext cx="4204826" cy="334918"/>
          </a:xfrm>
        </p:spPr>
        <p:txBody>
          <a:bodyPr/>
          <a:lstStyle/>
          <a:p>
            <a:r>
              <a:rPr lang="fr-FR" dirty="0"/>
              <a:t>Niveau d’eau : </a:t>
            </a:r>
          </a:p>
        </p:txBody>
      </p:sp>
      <p:sp>
        <p:nvSpPr>
          <p:cNvPr id="11" name="Espace réservé du texte 10">
            <a:extLst>
              <a:ext uri="{FF2B5EF4-FFF2-40B4-BE49-F238E27FC236}">
                <a16:creationId xmlns:a16="http://schemas.microsoft.com/office/drawing/2014/main" id="{0E6F7CA5-202A-4A79-A661-80350B88B76E}"/>
              </a:ext>
            </a:extLst>
          </p:cNvPr>
          <p:cNvSpPr>
            <a:spLocks noGrp="1"/>
          </p:cNvSpPr>
          <p:nvPr>
            <p:ph type="body" sz="quarter" idx="42"/>
          </p:nvPr>
        </p:nvSpPr>
        <p:spPr>
          <a:xfrm>
            <a:off x="6410165" y="4419548"/>
            <a:ext cx="4204825" cy="1377537"/>
          </a:xfrm>
        </p:spPr>
        <p:txBody>
          <a:bodyPr/>
          <a:lstStyle/>
          <a:p>
            <a:r>
              <a:rPr lang="fr-FR" dirty="0"/>
              <a:t>Pour calculer le niveau d’eau dans le réservoir . La carte ARDUINO va déclencher un signal d’alarme si le niveau d’eau est très bas . </a:t>
            </a:r>
          </a:p>
        </p:txBody>
      </p:sp>
      <p:pic>
        <p:nvPicPr>
          <p:cNvPr id="31" name="Espace réservé pour une image  30">
            <a:extLst>
              <a:ext uri="{FF2B5EF4-FFF2-40B4-BE49-F238E27FC236}">
                <a16:creationId xmlns:a16="http://schemas.microsoft.com/office/drawing/2014/main" id="{330AC391-71FC-406C-9453-B110FF8E00C1}"/>
              </a:ext>
            </a:extLst>
          </p:cNvPr>
          <p:cNvPicPr>
            <a:picLocks noGrp="1" noChangeAspect="1"/>
          </p:cNvPicPr>
          <p:nvPr>
            <p:ph type="pic" sz="quarter" idx="50"/>
          </p:nvPr>
        </p:nvPicPr>
        <p:blipFill>
          <a:blip r:embed="rId2"/>
          <a:srcRect t="12704" b="12704"/>
          <a:stretch>
            <a:fillRect/>
          </a:stretch>
        </p:blipFill>
        <p:spPr>
          <a:xfrm>
            <a:off x="6975328" y="1638573"/>
            <a:ext cx="2031469" cy="1790427"/>
          </a:xfrm>
        </p:spPr>
      </p:pic>
      <p:pic>
        <p:nvPicPr>
          <p:cNvPr id="25" name="Espace réservé pour une image  24">
            <a:extLst>
              <a:ext uri="{FF2B5EF4-FFF2-40B4-BE49-F238E27FC236}">
                <a16:creationId xmlns:a16="http://schemas.microsoft.com/office/drawing/2014/main" id="{1EEB6D57-E74D-4313-9464-57AAFBAEBD4C}"/>
              </a:ext>
            </a:extLst>
          </p:cNvPr>
          <p:cNvPicPr>
            <a:picLocks noGrp="1" noChangeAspect="1"/>
          </p:cNvPicPr>
          <p:nvPr>
            <p:ph type="pic" sz="quarter" idx="48"/>
          </p:nvPr>
        </p:nvPicPr>
        <p:blipFill>
          <a:blip r:embed="rId3"/>
          <a:srcRect t="12760" b="12760"/>
          <a:stretch>
            <a:fillRect/>
          </a:stretch>
        </p:blipFill>
        <p:spPr>
          <a:xfrm>
            <a:off x="2402820" y="1684054"/>
            <a:ext cx="1798119" cy="1744946"/>
          </a:xfrm>
        </p:spPr>
      </p:pic>
    </p:spTree>
    <p:extLst>
      <p:ext uri="{BB962C8B-B14F-4D97-AF65-F5344CB8AC3E}">
        <p14:creationId xmlns:p14="http://schemas.microsoft.com/office/powerpoint/2010/main" val="413331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9476F5-29C5-4FA1-A36B-43AB63421CD6}"/>
              </a:ext>
            </a:extLst>
          </p:cNvPr>
          <p:cNvSpPr>
            <a:spLocks noGrp="1"/>
          </p:cNvSpPr>
          <p:nvPr>
            <p:ph type="title"/>
          </p:nvPr>
        </p:nvSpPr>
        <p:spPr/>
        <p:txBody>
          <a:bodyPr/>
          <a:lstStyle/>
          <a:p>
            <a:r>
              <a:rPr lang="fr-FR" u="sng" dirty="0"/>
              <a:t>Actionneurs utilisés : </a:t>
            </a:r>
          </a:p>
        </p:txBody>
      </p:sp>
      <p:sp>
        <p:nvSpPr>
          <p:cNvPr id="6" name="Espace réservé du texte 5">
            <a:extLst>
              <a:ext uri="{FF2B5EF4-FFF2-40B4-BE49-F238E27FC236}">
                <a16:creationId xmlns:a16="http://schemas.microsoft.com/office/drawing/2014/main" id="{BB02D33B-A59B-456A-9FB0-AAA71685006F}"/>
              </a:ext>
            </a:extLst>
          </p:cNvPr>
          <p:cNvSpPr>
            <a:spLocks noGrp="1"/>
          </p:cNvSpPr>
          <p:nvPr>
            <p:ph type="body" idx="41"/>
          </p:nvPr>
        </p:nvSpPr>
        <p:spPr>
          <a:xfrm>
            <a:off x="838199" y="1567946"/>
            <a:ext cx="2769902" cy="334918"/>
          </a:xfrm>
        </p:spPr>
        <p:txBody>
          <a:bodyPr/>
          <a:lstStyle/>
          <a:p>
            <a:r>
              <a:rPr lang="fr-FR" dirty="0"/>
              <a:t>Ventilateur : </a:t>
            </a:r>
          </a:p>
        </p:txBody>
      </p:sp>
      <p:sp>
        <p:nvSpPr>
          <p:cNvPr id="7" name="Espace réservé du texte 6">
            <a:extLst>
              <a:ext uri="{FF2B5EF4-FFF2-40B4-BE49-F238E27FC236}">
                <a16:creationId xmlns:a16="http://schemas.microsoft.com/office/drawing/2014/main" id="{2D53BFD2-5B9D-44DA-882B-1991F0BFE44A}"/>
              </a:ext>
            </a:extLst>
          </p:cNvPr>
          <p:cNvSpPr>
            <a:spLocks noGrp="1"/>
          </p:cNvSpPr>
          <p:nvPr>
            <p:ph type="body" idx="52"/>
          </p:nvPr>
        </p:nvSpPr>
        <p:spPr>
          <a:xfrm>
            <a:off x="6402339" y="1567946"/>
            <a:ext cx="2769902" cy="334918"/>
          </a:xfrm>
        </p:spPr>
        <p:txBody>
          <a:bodyPr/>
          <a:lstStyle/>
          <a:p>
            <a:r>
              <a:rPr lang="fr-FR" dirty="0"/>
              <a:t>Pompe :</a:t>
            </a:r>
          </a:p>
        </p:txBody>
      </p:sp>
      <p:pic>
        <p:nvPicPr>
          <p:cNvPr id="18" name="Espace réservé du contenu 17">
            <a:extLst>
              <a:ext uri="{FF2B5EF4-FFF2-40B4-BE49-F238E27FC236}">
                <a16:creationId xmlns:a16="http://schemas.microsoft.com/office/drawing/2014/main" id="{50808AD4-43E3-4267-AF1B-709BCECA8B05}"/>
              </a:ext>
            </a:extLst>
          </p:cNvPr>
          <p:cNvPicPr>
            <a:picLocks noGrp="1" noChangeAspect="1"/>
          </p:cNvPicPr>
          <p:nvPr>
            <p:ph sz="quarter" idx="54"/>
          </p:nvPr>
        </p:nvPicPr>
        <p:blipFill>
          <a:blip r:embed="rId2"/>
          <a:stretch>
            <a:fillRect/>
          </a:stretch>
        </p:blipFill>
        <p:spPr>
          <a:xfrm>
            <a:off x="6536634" y="3325720"/>
            <a:ext cx="3748826" cy="3040584"/>
          </a:xfrm>
        </p:spPr>
      </p:pic>
      <p:pic>
        <p:nvPicPr>
          <p:cNvPr id="16" name="Espace réservé du contenu 15">
            <a:extLst>
              <a:ext uri="{FF2B5EF4-FFF2-40B4-BE49-F238E27FC236}">
                <a16:creationId xmlns:a16="http://schemas.microsoft.com/office/drawing/2014/main" id="{2DF13BB0-BE14-4F89-B009-B4CD47DD4EBF}"/>
              </a:ext>
            </a:extLst>
          </p:cNvPr>
          <p:cNvPicPr>
            <a:picLocks noGrp="1" noChangeAspect="1"/>
          </p:cNvPicPr>
          <p:nvPr>
            <p:ph sz="quarter" idx="53"/>
          </p:nvPr>
        </p:nvPicPr>
        <p:blipFill>
          <a:blip r:embed="rId3"/>
          <a:stretch>
            <a:fillRect/>
          </a:stretch>
        </p:blipFill>
        <p:spPr>
          <a:xfrm>
            <a:off x="838199" y="3436718"/>
            <a:ext cx="3614531" cy="2929586"/>
          </a:xfrm>
        </p:spPr>
      </p:pic>
      <p:sp>
        <p:nvSpPr>
          <p:cNvPr id="3" name="Rectangle 2">
            <a:extLst>
              <a:ext uri="{FF2B5EF4-FFF2-40B4-BE49-F238E27FC236}">
                <a16:creationId xmlns:a16="http://schemas.microsoft.com/office/drawing/2014/main" id="{11DCF2D1-CEB4-438E-90F5-579AF9F0B3E4}"/>
              </a:ext>
            </a:extLst>
          </p:cNvPr>
          <p:cNvSpPr/>
          <p:nvPr/>
        </p:nvSpPr>
        <p:spPr>
          <a:xfrm>
            <a:off x="838199" y="1902864"/>
            <a:ext cx="4555436" cy="1258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Utilisé pour le refroidissement si la température est élevé à un seuil donné .</a:t>
            </a:r>
          </a:p>
          <a:p>
            <a:r>
              <a:rPr lang="fr-FR" dirty="0"/>
              <a:t>Cet actionneur est lié au capteur DHT11 . </a:t>
            </a:r>
          </a:p>
        </p:txBody>
      </p:sp>
      <p:sp>
        <p:nvSpPr>
          <p:cNvPr id="4" name="Rectangle 3">
            <a:extLst>
              <a:ext uri="{FF2B5EF4-FFF2-40B4-BE49-F238E27FC236}">
                <a16:creationId xmlns:a16="http://schemas.microsoft.com/office/drawing/2014/main" id="{46A9F551-AFF1-437A-8D1E-51409B3DD6E2}"/>
              </a:ext>
            </a:extLst>
          </p:cNvPr>
          <p:cNvSpPr/>
          <p:nvPr/>
        </p:nvSpPr>
        <p:spPr>
          <a:xfrm>
            <a:off x="6402339" y="2027583"/>
            <a:ext cx="4212652" cy="113423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fr-FR" dirty="0">
                <a:solidFill>
                  <a:schemeClr val="bg1"/>
                </a:solidFill>
              </a:rPr>
              <a:t>Utilisé pour arroser la plante au cas de besoin.</a:t>
            </a:r>
          </a:p>
        </p:txBody>
      </p:sp>
    </p:spTree>
    <p:extLst>
      <p:ext uri="{BB962C8B-B14F-4D97-AF65-F5344CB8AC3E}">
        <p14:creationId xmlns:p14="http://schemas.microsoft.com/office/powerpoint/2010/main" val="390719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834AC-3DAB-4509-816B-1F45A2314270}"/>
              </a:ext>
            </a:extLst>
          </p:cNvPr>
          <p:cNvSpPr>
            <a:spLocks noGrp="1"/>
          </p:cNvSpPr>
          <p:nvPr>
            <p:ph type="title"/>
          </p:nvPr>
        </p:nvSpPr>
        <p:spPr>
          <a:xfrm>
            <a:off x="838199" y="805472"/>
            <a:ext cx="6862011" cy="552848"/>
          </a:xfrm>
        </p:spPr>
        <p:txBody>
          <a:bodyPr/>
          <a:lstStyle/>
          <a:p>
            <a:r>
              <a:rPr lang="fr-FR" u="sng" dirty="0"/>
              <a:t>Actionneurs utilisés : </a:t>
            </a:r>
          </a:p>
        </p:txBody>
      </p:sp>
      <p:sp>
        <p:nvSpPr>
          <p:cNvPr id="6" name="Espace réservé du texte 5">
            <a:extLst>
              <a:ext uri="{FF2B5EF4-FFF2-40B4-BE49-F238E27FC236}">
                <a16:creationId xmlns:a16="http://schemas.microsoft.com/office/drawing/2014/main" id="{C4069E8E-DB9E-43A5-B3B8-C4A18CD1CA4C}"/>
              </a:ext>
            </a:extLst>
          </p:cNvPr>
          <p:cNvSpPr>
            <a:spLocks noGrp="1"/>
          </p:cNvSpPr>
          <p:nvPr>
            <p:ph type="body" idx="41"/>
          </p:nvPr>
        </p:nvSpPr>
        <p:spPr>
          <a:xfrm>
            <a:off x="4618085" y="1777980"/>
            <a:ext cx="2769902" cy="334918"/>
          </a:xfrm>
        </p:spPr>
        <p:txBody>
          <a:bodyPr>
            <a:normAutofit fontScale="92500"/>
          </a:bodyPr>
          <a:lstStyle/>
          <a:p>
            <a:r>
              <a:rPr lang="fr-FR" dirty="0"/>
              <a:t>LED ULTRAS VIOLET</a:t>
            </a:r>
          </a:p>
        </p:txBody>
      </p:sp>
      <p:pic>
        <p:nvPicPr>
          <p:cNvPr id="12" name="Espace réservé du contenu 11">
            <a:extLst>
              <a:ext uri="{FF2B5EF4-FFF2-40B4-BE49-F238E27FC236}">
                <a16:creationId xmlns:a16="http://schemas.microsoft.com/office/drawing/2014/main" id="{F195BFCF-168E-44A9-AEFA-06C59705C82E}"/>
              </a:ext>
            </a:extLst>
          </p:cNvPr>
          <p:cNvPicPr>
            <a:picLocks noGrp="1" noChangeAspect="1"/>
          </p:cNvPicPr>
          <p:nvPr>
            <p:ph sz="quarter" idx="53"/>
          </p:nvPr>
        </p:nvPicPr>
        <p:blipFill>
          <a:blip r:embed="rId2"/>
          <a:stretch>
            <a:fillRect/>
          </a:stretch>
        </p:blipFill>
        <p:spPr>
          <a:xfrm>
            <a:off x="4548583" y="3253410"/>
            <a:ext cx="3094833" cy="3078642"/>
          </a:xfrm>
        </p:spPr>
      </p:pic>
      <p:sp>
        <p:nvSpPr>
          <p:cNvPr id="13" name="Rectangle 12">
            <a:extLst>
              <a:ext uri="{FF2B5EF4-FFF2-40B4-BE49-F238E27FC236}">
                <a16:creationId xmlns:a16="http://schemas.microsoft.com/office/drawing/2014/main" id="{277DE4ED-028D-4574-B422-B55E3F2F2D58}"/>
              </a:ext>
            </a:extLst>
          </p:cNvPr>
          <p:cNvSpPr/>
          <p:nvPr/>
        </p:nvSpPr>
        <p:spPr>
          <a:xfrm>
            <a:off x="3167071" y="2112898"/>
            <a:ext cx="5671930" cy="114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Utilisé pour augmenter la luminosité dans le cas de l’absence de lumière (la nuit)    </a:t>
            </a:r>
          </a:p>
        </p:txBody>
      </p:sp>
    </p:spTree>
    <p:extLst>
      <p:ext uri="{BB962C8B-B14F-4D97-AF65-F5344CB8AC3E}">
        <p14:creationId xmlns:p14="http://schemas.microsoft.com/office/powerpoint/2010/main" val="312623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Avenirs du projets </a:t>
            </a:r>
          </a:p>
        </p:txBody>
      </p:sp>
      <p:pic>
        <p:nvPicPr>
          <p:cNvPr id="1026" name="Picture 2" descr="C:\Users\DELL\Desktop\Financement-des-entrepris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024" y="1576827"/>
            <a:ext cx="3752850" cy="290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37685"/>
      </p:ext>
    </p:extLst>
  </p:cSld>
  <p:clrMapOvr>
    <a:masterClrMapping/>
  </p:clrMapOvr>
</p:sld>
</file>

<file path=ppt/theme/theme1.xml><?xml version="1.0" encoding="utf-8"?>
<a:theme xmlns:a="http://schemas.openxmlformats.org/drawingml/2006/main" name="Thème Offic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104_TF33968143" id="{F14D66F6-ED1E-4B36-A27E-BF853676364E}" vid="{03DD19F7-3018-405C-B5E0-FEEFC4B8AF9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31B41D-C4DE-41D5-B883-BFE1CC1FFE9C}">
  <ds:schemaRefs>
    <ds:schemaRef ds:uri="http://schemas.microsoft.com/office/infopath/2007/PartnerControls"/>
    <ds:schemaRef ds:uri="fb0879af-3eba-417a-a55a-ffe6dcd6ca77"/>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11E645E5-0105-4597-A6C9-FF428BAEF1DD}">
  <ds:schemaRefs>
    <ds:schemaRef ds:uri="http://schemas.microsoft.com/sharepoint/v3/contenttype/forms"/>
  </ds:schemaRefs>
</ds:datastoreItem>
</file>

<file path=customXml/itemProps3.xml><?xml version="1.0" encoding="utf-8"?>
<ds:datastoreItem xmlns:ds="http://schemas.openxmlformats.org/officeDocument/2006/customXml" ds:itemID="{6F66A90A-9146-4A69-9CBB-F93429A11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rapide abstraite en couleur</Template>
  <TotalTime>0</TotalTime>
  <Words>1093</Words>
  <Application>Microsoft Office PowerPoint</Application>
  <PresentationFormat>Widescreen</PresentationFormat>
  <Paragraphs>110</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Arial</vt:lpstr>
      <vt:lpstr>Book Antiqua</vt:lpstr>
      <vt:lpstr>Calibri</vt:lpstr>
      <vt:lpstr>Franklin Gothic Book</vt:lpstr>
      <vt:lpstr>Wingdings</vt:lpstr>
      <vt:lpstr>Thème Office</vt:lpstr>
      <vt:lpstr>Plate-forme pour la l’irrigation intelligente des fermes intelligente et de l’agriculture de précision : E-Agriculture  </vt:lpstr>
      <vt:lpstr>Objectifs du projet : </vt:lpstr>
      <vt:lpstr>μC &amp; μP utilisés : </vt:lpstr>
      <vt:lpstr>PowerPoint Presentation</vt:lpstr>
      <vt:lpstr>Capteurs utilisés : </vt:lpstr>
      <vt:lpstr>Capteur utilisés : </vt:lpstr>
      <vt:lpstr>Actionneurs utilisés : </vt:lpstr>
      <vt:lpstr>Actionneurs utilisés : </vt:lpstr>
      <vt:lpstr>Avenirs du projets </vt:lpstr>
      <vt:lpstr>Dans le but de promouvoir  notre projets nous avant opter pour une stratégie commerciale qui est la suivante:</vt:lpstr>
      <vt:lpstr>Côté Financement : </vt:lpstr>
      <vt:lpstr>PowerPoint Presentation</vt:lpstr>
      <vt:lpstr>PowerPoint Presentation</vt:lpstr>
      <vt:lpstr>PowerPoint Presentation</vt:lpstr>
      <vt:lpstr>PowerPoint Presentation</vt:lpstr>
      <vt:lpstr>Fiche technique du projet :</vt:lpstr>
      <vt:lpstr>Principe de fonctionnement :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2020-01-14T22:49:01Z</dcterms:created>
  <dcterms:modified xsi:type="dcterms:W3CDTF">2021-01-15T17:37:31Z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